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9" r:id="rId2"/>
    <p:sldId id="260" r:id="rId3"/>
    <p:sldId id="309" r:id="rId4"/>
    <p:sldId id="279" r:id="rId5"/>
    <p:sldId id="280" r:id="rId6"/>
    <p:sldId id="258" r:id="rId7"/>
    <p:sldId id="311" r:id="rId8"/>
    <p:sldId id="312" r:id="rId9"/>
    <p:sldId id="313" r:id="rId10"/>
    <p:sldId id="326" r:id="rId11"/>
    <p:sldId id="328" r:id="rId12"/>
    <p:sldId id="329" r:id="rId13"/>
    <p:sldId id="330" r:id="rId14"/>
    <p:sldId id="331" r:id="rId15"/>
    <p:sldId id="332" r:id="rId16"/>
    <p:sldId id="333" r:id="rId17"/>
    <p:sldId id="334" r:id="rId18"/>
    <p:sldId id="335" r:id="rId19"/>
    <p:sldId id="336" r:id="rId20"/>
    <p:sldId id="337" r:id="rId21"/>
    <p:sldId id="32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dhu T" initials="MT" lastIdx="1" clrIdx="0">
    <p:extLst>
      <p:ext uri="{19B8F6BF-5375-455C-9EA6-DF929625EA0E}">
        <p15:presenceInfo xmlns:p15="http://schemas.microsoft.com/office/powerpoint/2012/main" xmlns="" userId="f29f56b42f6a231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9227" autoAdjust="0"/>
    <p:restoredTop sz="95196" autoAdjust="0"/>
  </p:normalViewPr>
  <p:slideViewPr>
    <p:cSldViewPr>
      <p:cViewPr varScale="1">
        <p:scale>
          <a:sx n="90" d="100"/>
          <a:sy n="90" d="100"/>
        </p:scale>
        <p:origin x="-128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DC3661-24CF-4D84-BDE8-9E44B2A7E440}" type="datetimeFigureOut">
              <a:rPr lang="en-IN" smtClean="0"/>
              <a:pPr/>
              <a:t>29-09-2026</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827CD-4CAD-4F12-9423-1DF314AFD280}" type="slidenum">
              <a:rPr lang="en-IN" smtClean="0"/>
              <a:pPr/>
              <a:t>‹#›</a:t>
            </a:fld>
            <a:endParaRPr lang="en-IN"/>
          </a:p>
        </p:txBody>
      </p:sp>
    </p:spTree>
    <p:extLst>
      <p:ext uri="{BB962C8B-B14F-4D97-AF65-F5344CB8AC3E}">
        <p14:creationId xmlns:p14="http://schemas.microsoft.com/office/powerpoint/2010/main" xmlns="" val="2840015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4C827CD-4CAD-4F12-9423-1DF314AFD280}" type="slidenum">
              <a:rPr lang="en-IN" smtClean="0"/>
              <a:pPr/>
              <a:t>4</a:t>
            </a:fld>
            <a:endParaRPr lang="en-IN"/>
          </a:p>
        </p:txBody>
      </p:sp>
    </p:spTree>
    <p:extLst>
      <p:ext uri="{BB962C8B-B14F-4D97-AF65-F5344CB8AC3E}">
        <p14:creationId xmlns:p14="http://schemas.microsoft.com/office/powerpoint/2010/main" xmlns="" val="1747143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01B4084-381E-4BCE-8F01-4A59B69F5DDB}"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1B4084-381E-4BCE-8F01-4A59B69F5DDB}"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1B4084-381E-4BCE-8F01-4A59B69F5DDB}"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01B4084-381E-4BCE-8F01-4A59B69F5DDB}"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01B4084-381E-4BCE-8F01-4A59B69F5DDB}"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01B4084-381E-4BCE-8F01-4A59B69F5DDB}"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B4084-381E-4BCE-8F01-4A59B69F5DDB}"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1B4084-381E-4BCE-8F01-4A59B69F5DDB}"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1B4084-381E-4BCE-8F01-4A59B69F5DDB}"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1B4084-381E-4BCE-8F01-4A59B69F5DDB}"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01B4084-381E-4BCE-8F01-4A59B69F5DDB}"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C3523D-072D-49ED-B409-F608F053711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B4084-381E-4BCE-8F01-4A59B69F5DDB}" type="datetimeFigureOut">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C3523D-072D-49ED-B409-F608F053711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IN" b="1" i="1" dirty="0"/>
              <a:t>Density–Based Methods</a:t>
            </a:r>
            <a:br>
              <a:rPr lang="en-IN" b="1" i="1" dirty="0"/>
            </a:br>
            <a:r>
              <a:rPr lang="en-IN" b="1" i="1" dirty="0"/>
              <a:t>(</a:t>
            </a:r>
            <a:r>
              <a:rPr lang="en-IN" b="1" i="1" dirty="0">
                <a:solidFill>
                  <a:srgbClr val="FF0000"/>
                </a:solidFill>
              </a:rPr>
              <a:t>DBSCAN </a:t>
            </a:r>
            <a:r>
              <a:rPr lang="en-IN" sz="4000" b="1" i="1" dirty="0"/>
              <a:t>Algorithm</a:t>
            </a:r>
            <a:r>
              <a:rPr lang="en-IN" b="1" i="1" dirty="0"/>
              <a:t>)</a:t>
            </a:r>
          </a:p>
        </p:txBody>
      </p:sp>
      <p:sp>
        <p:nvSpPr>
          <p:cNvPr id="3" name="Subtitle 2"/>
          <p:cNvSpPr>
            <a:spLocks noGrp="1"/>
          </p:cNvSpPr>
          <p:nvPr>
            <p:ph type="subTitle" idx="1"/>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6000792"/>
          </a:xfrm>
        </p:spPr>
        <p:txBody>
          <a:bodyPr>
            <a:normAutofit/>
          </a:bodyPr>
          <a:lstStyle/>
          <a:p>
            <a:pPr algn="just">
              <a:lnSpc>
                <a:spcPct val="110000"/>
              </a:lnSpc>
              <a:spcAft>
                <a:spcPts val="800"/>
              </a:spcAft>
            </a:pP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Density-based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clustering is an unsupervised learning algorithm that groups similar data points in a dataset based on their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density</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t>
            </a:r>
          </a:p>
          <a:p>
            <a:pPr algn="just">
              <a:lnSpc>
                <a:spcPct val="110000"/>
              </a:lnSpc>
              <a:spcAft>
                <a:spcPts val="800"/>
              </a:spcAft>
            </a:pP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Where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density</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refers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number of data points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within a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specified radius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28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epsilon ε</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of a given data point.</a:t>
            </a:r>
          </a:p>
          <a:p>
            <a:pPr algn="just">
              <a:lnSpc>
                <a:spcPct val="110000"/>
              </a:lnSpc>
              <a:spcAft>
                <a:spcPts val="800"/>
              </a:spcAft>
            </a:pPr>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most popular density-based clustering algorithm is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DBSCAN</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D</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ensity-</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B</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ased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patial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C</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lustering of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A</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pplications with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N</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oise).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6000792"/>
          </a:xfrm>
        </p:spPr>
        <p:txBody>
          <a:bodyPr>
            <a:normAutofit/>
          </a:bodyPr>
          <a:lstStyle/>
          <a:p>
            <a:pPr marL="0" indent="0" algn="just">
              <a:lnSpc>
                <a:spcPct val="110000"/>
              </a:lnSpc>
              <a:spcAft>
                <a:spcPts val="800"/>
              </a:spcAft>
              <a:buNone/>
            </a:pP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Why Density-based clustering ?</a:t>
            </a:r>
          </a:p>
          <a:p>
            <a:pPr algn="just">
              <a:lnSpc>
                <a:spcPct val="11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We have seen in the partitioning clustering (</a:t>
            </a:r>
            <a:r>
              <a:rPr lang="en-US" sz="2800" kern="100" dirty="0" err="1">
                <a:effectLst/>
                <a:latin typeface="Times New Roman" panose="02020603050405020304" pitchFamily="18" charset="0"/>
                <a:ea typeface="Calibri" panose="020F0502020204030204" pitchFamily="34" charset="0"/>
                <a:cs typeface="Times New Roman" panose="02020603050405020304" pitchFamily="18" charset="0"/>
              </a:rPr>
              <a:t>eg</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K-means) there are a predetermined number of clusters, and hierarchical clustering forms the clusters along with all data points.(i.e. including noise / outliers).</a:t>
            </a:r>
          </a:p>
          <a:p>
            <a:pPr algn="just">
              <a:lnSpc>
                <a:spcPct val="110000"/>
              </a:lnSpc>
              <a:spcAft>
                <a:spcPts val="800"/>
              </a:spcAft>
            </a:pPr>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1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To solve the above challenges, we can opt for the Density-based clustering algorithm because, in this algorithm, we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do not need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to have knowledge about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predefined number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of clusters and It ignores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noise </a:t>
            </a:r>
            <a:r>
              <a:rPr lang="en-US" sz="2800" i="1" kern="100" dirty="0">
                <a:effectLst/>
                <a:latin typeface="Times New Roman" panose="02020603050405020304" pitchFamily="18" charset="0"/>
                <a:ea typeface="Calibri" panose="020F0502020204030204" pitchFamily="34" charset="0"/>
                <a:cs typeface="Times New Roman" panose="02020603050405020304" pitchFamily="18" charset="0"/>
              </a:rPr>
              <a:t>or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outlier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data points.</a:t>
            </a:r>
          </a:p>
        </p:txBody>
      </p:sp>
    </p:spTree>
    <p:extLst>
      <p:ext uri="{BB962C8B-B14F-4D97-AF65-F5344CB8AC3E}">
        <p14:creationId xmlns:p14="http://schemas.microsoft.com/office/powerpoint/2010/main" xmlns="" val="1483930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8278688" cy="1470025"/>
          </a:xfrm>
        </p:spPr>
        <p:txBody>
          <a:bodyPr>
            <a:normAutofit fontScale="90000"/>
          </a:bodyPr>
          <a:lstStyle/>
          <a:p>
            <a:r>
              <a:rPr lang="en-IN" b="1" i="1" dirty="0">
                <a:solidFill>
                  <a:srgbClr val="FF0000"/>
                </a:solidFill>
              </a:rPr>
              <a:t>DBSCAN </a:t>
            </a:r>
            <a:r>
              <a:rPr lang="en-IN" sz="4000" b="1" i="1" dirty="0"/>
              <a:t>Algorithm</a:t>
            </a:r>
            <a:r>
              <a:rPr lang="en-IN" b="1" i="1" dirty="0">
                <a:solidFill>
                  <a:srgbClr val="FF0000"/>
                </a:solidFill>
              </a:rPr>
              <a:t/>
            </a:r>
            <a:br>
              <a:rPr lang="en-IN" b="1" i="1" dirty="0">
                <a:solidFill>
                  <a:srgbClr val="FF0000"/>
                </a:solidFill>
              </a:rPr>
            </a:b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D</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ensity-</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B</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ased </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S</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patial </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C</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lustering of </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A</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pplications with </a:t>
            </a:r>
            <a:r>
              <a:rPr kumimoji="0" lang="en-US" sz="3200" b="1"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a:t>
            </a:r>
            <a:r>
              <a:rPr kumimoji="0" lang="en-US" sz="32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oise)</a:t>
            </a:r>
            <a:r>
              <a:rPr kumimoji="0" lang="en-US" sz="2800" b="0" i="0" u="none" strike="noStrike" kern="1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 </a:t>
            </a:r>
            <a:endParaRPr lang="en-IN" b="1" i="1"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xmlns="" val="2039653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6455070"/>
          </a:xfrm>
        </p:spPr>
        <p:txBody>
          <a:bodyPr>
            <a:normAutofit/>
          </a:bodyPr>
          <a:lstStyle/>
          <a:p>
            <a:pPr algn="just">
              <a:lnSpc>
                <a:spcPct val="12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One commonly used density-based clustering algorithm is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DBSCAN</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(Density-Based Spatial Clustering of Applications with Noise). </a:t>
            </a:r>
          </a:p>
          <a:p>
            <a:pPr algn="just">
              <a:lnSpc>
                <a:spcPct val="120000"/>
              </a:lnSpc>
              <a:spcAft>
                <a:spcPts val="800"/>
              </a:spcAft>
            </a:pPr>
            <a:endParaRPr lang="en-US" sz="2800" kern="1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DBSCAN groups the data points that are close to each other based on a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distance measure</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and a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density threshold</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20000"/>
              </a:lnSpc>
              <a:spcAft>
                <a:spcPts val="800"/>
              </a:spcAft>
            </a:pP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20000"/>
              </a:lnSpc>
              <a:spcAft>
                <a:spcPts val="800"/>
              </a:spcAft>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It can discover clusters of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different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shapes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sizes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from a large amount of data, which is containing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noise</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outliers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xmlns="" val="3172330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264696"/>
          </a:xfrm>
        </p:spPr>
        <p:txBody>
          <a:bodyPr>
            <a:normAutofit/>
          </a:bodyPr>
          <a:lstStyle/>
          <a:p>
            <a:pPr marL="0" indent="0" algn="just">
              <a:spcAft>
                <a:spcPts val="800"/>
              </a:spcAft>
              <a:buNone/>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DBSCAN algorithm uses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two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parameters:</a:t>
            </a:r>
          </a:p>
          <a:p>
            <a:pPr marL="0" indent="0" algn="just">
              <a:spcAft>
                <a:spcPts val="800"/>
              </a:spcAft>
              <a:buNone/>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eps (ε):</a:t>
            </a:r>
            <a:r>
              <a:rPr lang="en-US" sz="2800"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epsilon parameter defines the radius of the neighbors around a datapoint </a:t>
            </a:r>
            <a:r>
              <a:rPr lang="en-US" sz="2800" b="1" kern="100" dirty="0">
                <a:effectLst/>
                <a:latin typeface="Times New Roman" panose="02020603050405020304" pitchFamily="18" charset="0"/>
                <a:ea typeface="Calibri" panose="020F0502020204030204" pitchFamily="34" charset="0"/>
                <a:cs typeface="Times New Roman" panose="02020603050405020304" pitchFamily="18" charset="0"/>
              </a:rPr>
              <a:t>x</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(or) It is a distance measure that will be used to locate the points in the neighborhood of any point.</a:t>
            </a:r>
          </a:p>
          <a:p>
            <a:pPr marL="0" indent="0" algn="just">
              <a:spcAft>
                <a:spcPts val="800"/>
              </a:spcAft>
              <a:buNone/>
            </a:pP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US"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parameter is the minimum number of neighbors (threshold) within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eps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radius.</a:t>
            </a:r>
          </a:p>
          <a:p>
            <a:pPr marL="0" indent="0" algn="just">
              <a:spcAft>
                <a:spcPts val="800"/>
              </a:spcAft>
              <a:buNone/>
            </a:pPr>
            <a:endParaRPr lang="en-US" sz="28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800"/>
              </a:spcAft>
              <a:buNone/>
            </a:pP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In density-based clustering, the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number of clusters </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does not need to be predetermined, but the values of </a:t>
            </a:r>
            <a:r>
              <a:rPr lang="en-US"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2800" b="1" i="1" kern="100" dirty="0">
                <a:effectLst/>
                <a:latin typeface="Times New Roman" panose="02020603050405020304" pitchFamily="18" charset="0"/>
                <a:ea typeface="Calibri" panose="020F0502020204030204" pitchFamily="34" charset="0"/>
                <a:cs typeface="Times New Roman" panose="02020603050405020304" pitchFamily="18" charset="0"/>
              </a:rPr>
              <a:t>eps</a:t>
            </a:r>
            <a:r>
              <a:rPr lang="en-US" sz="2800" kern="100" dirty="0">
                <a:effectLst/>
                <a:latin typeface="Times New Roman" panose="02020603050405020304" pitchFamily="18" charset="0"/>
                <a:ea typeface="Calibri" panose="020F0502020204030204" pitchFamily="34" charset="0"/>
                <a:cs typeface="Times New Roman" panose="02020603050405020304" pitchFamily="18" charset="0"/>
              </a:rPr>
              <a:t>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5865515"/>
          </a:xfrm>
        </p:spPr>
        <p:txBody>
          <a:bodyPr>
            <a:normAutofit/>
          </a:bodyPr>
          <a:lstStyle/>
          <a:p>
            <a:pPr algn="just">
              <a:spcBef>
                <a:spcPts val="0"/>
              </a:spcBef>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In the DBSCAN algorithm, there are three types of points: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core </a:t>
            </a:r>
            <a:r>
              <a:rPr lang="en-IN" sz="2800" i="1" kern="100" dirty="0">
                <a:effectLst/>
                <a:latin typeface="Times New Roman" panose="02020603050405020304" pitchFamily="18" charset="0"/>
                <a:ea typeface="Calibri" panose="020F0502020204030204" pitchFamily="34" charset="0"/>
                <a:cs typeface="Times New Roman" panose="02020603050405020304" pitchFamily="18" charset="0"/>
              </a:rPr>
              <a:t>points,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border</a:t>
            </a:r>
            <a:r>
              <a:rPr lang="en-IN" sz="2800" i="1" kern="100" dirty="0">
                <a:effectLst/>
                <a:latin typeface="Times New Roman" panose="02020603050405020304" pitchFamily="18" charset="0"/>
                <a:ea typeface="Calibri" panose="020F0502020204030204" pitchFamily="34" charset="0"/>
                <a:cs typeface="Times New Roman" panose="02020603050405020304" pitchFamily="18" charset="0"/>
              </a:rPr>
              <a:t> points, and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noise </a:t>
            </a:r>
            <a:r>
              <a:rPr lang="en-IN" sz="2800" i="1" kern="100" dirty="0">
                <a:effectLst/>
                <a:latin typeface="Times New Roman" panose="02020603050405020304" pitchFamily="18" charset="0"/>
                <a:ea typeface="Calibri" panose="020F0502020204030204" pitchFamily="34" charset="0"/>
                <a:cs typeface="Times New Roman" panose="02020603050405020304" pitchFamily="18" charset="0"/>
              </a:rPr>
              <a:t>points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800"/>
              </a:spcAft>
              <a:buNone/>
            </a:pPr>
            <a:endParaRPr lang="en-IN" sz="2800" dirty="0">
              <a:effectLst/>
              <a:latin typeface="Times New Roman" panose="02020603050405020304" pitchFamily="18" charset="0"/>
              <a:ea typeface="Calibri" panose="020F0502020204030204" pitchFamily="34" charset="0"/>
            </a:endParaRPr>
          </a:p>
        </p:txBody>
      </p:sp>
      <p:pic>
        <p:nvPicPr>
          <p:cNvPr id="4" name="Picture 3">
            <a:extLst>
              <a:ext uri="{FF2B5EF4-FFF2-40B4-BE49-F238E27FC236}">
                <a16:creationId xmlns:a16="http://schemas.microsoft.com/office/drawing/2014/main" xmlns="" id="{CD2F5D9A-2705-57F8-920F-4A2044AAB19C}"/>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1605725"/>
            <a:ext cx="7200800" cy="4703595"/>
          </a:xfrm>
          <a:prstGeom prst="rect">
            <a:avLst/>
          </a:prstGeom>
          <a:noFill/>
          <a:ln>
            <a:noFill/>
          </a:ln>
        </p:spPr>
      </p:pic>
    </p:spTree>
    <p:extLst>
      <p:ext uri="{BB962C8B-B14F-4D97-AF65-F5344CB8AC3E}">
        <p14:creationId xmlns:p14="http://schemas.microsoft.com/office/powerpoint/2010/main" xmlns="" val="1486553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fontScale="77500" lnSpcReduction="20000"/>
          </a:bodyPr>
          <a:lstStyle/>
          <a:p>
            <a:pPr marL="342900" lvl="0" indent="-342900" algn="just">
              <a:lnSpc>
                <a:spcPct val="150000"/>
              </a:lnSpc>
              <a:buFont typeface="Symbol" panose="05050102010706020507" pitchFamily="18" charset="2"/>
              <a:buChar char=""/>
            </a:pP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Core point</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A core point is a point that has at least </a:t>
            </a:r>
            <a:r>
              <a:rPr lang="en-IN" sz="32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within its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epsilon</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neighbourhood. In other words, a core point has enough nearby neighbours to be considered as part of a cluster.</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Border point: </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A border point is a point that is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not a core point</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but it is within the epsilon neighbourhood of a core point. Border points can be considered as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part of a cluster</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but they are not as strongly connected to the cluster as core points.</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Noise point: </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A noise point is a point that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does not have any core points </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within its epsilon neighbourhood. Noise points are often considered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outliers </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and are not part of any cluster.</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110119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fontScale="85000" lnSpcReduction="10000"/>
          </a:bodyPr>
          <a:lstStyle/>
          <a:p>
            <a:pPr marL="0" indent="0">
              <a:buNone/>
            </a:pPr>
            <a:r>
              <a:rPr lang="en-IN" sz="3200" b="1" i="1" dirty="0">
                <a:effectLst/>
                <a:latin typeface="Times New Roman" panose="02020603050405020304" pitchFamily="18" charset="0"/>
                <a:ea typeface="Calibri" panose="020F0502020204030204" pitchFamily="34" charset="0"/>
              </a:rPr>
              <a:t>DBSCAN algorithm:</a:t>
            </a:r>
          </a:p>
          <a:p>
            <a:pPr marL="0" indent="0" algn="just">
              <a:lnSpc>
                <a:spcPct val="150000"/>
              </a:lnSpc>
              <a:spcAft>
                <a:spcPts val="800"/>
              </a:spcAft>
              <a:buNone/>
            </a:pP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Here are the steps involved in the DBSCAN algorithm:</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en-IN" sz="3200" b="1" kern="100" dirty="0">
                <a:effectLst/>
                <a:latin typeface="Times New Roman" panose="02020603050405020304" pitchFamily="18" charset="0"/>
                <a:ea typeface="Calibri" panose="020F0502020204030204" pitchFamily="34" charset="0"/>
                <a:cs typeface="Times New Roman" panose="02020603050405020304" pitchFamily="18" charset="0"/>
              </a:rPr>
              <a:t>Step -1:</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First, define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epsilon</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and identify </a:t>
            </a:r>
            <a:r>
              <a:rPr lang="en-IN" sz="32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b="1" i="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en-IN" sz="3200" b="1" kern="100" dirty="0">
                <a:effectLst/>
                <a:latin typeface="Times New Roman" panose="02020603050405020304" pitchFamily="18" charset="0"/>
                <a:ea typeface="Calibri" panose="020F0502020204030204" pitchFamily="34" charset="0"/>
                <a:cs typeface="Times New Roman" panose="02020603050405020304" pitchFamily="18" charset="0"/>
              </a:rPr>
              <a:t>Step -2:</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Starting with a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core point</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 the algorithm finds all the points within its </a:t>
            </a:r>
            <a:r>
              <a:rPr lang="en-IN" sz="3200" b="1" i="1" kern="100" dirty="0">
                <a:effectLst/>
                <a:latin typeface="Times New Roman" panose="02020603050405020304" pitchFamily="18" charset="0"/>
                <a:ea typeface="Calibri" panose="020F0502020204030204" pitchFamily="34" charset="0"/>
                <a:cs typeface="Times New Roman" panose="02020603050405020304" pitchFamily="18" charset="0"/>
              </a:rPr>
              <a:t>epsilon </a:t>
            </a:r>
            <a:r>
              <a:rPr lang="en-IN" sz="3200" kern="100" dirty="0">
                <a:effectLst/>
                <a:latin typeface="Times New Roman" panose="02020603050405020304" pitchFamily="18" charset="0"/>
                <a:ea typeface="Calibri" panose="020F0502020204030204" pitchFamily="34" charset="0"/>
                <a:cs typeface="Times New Roman" panose="02020603050405020304" pitchFamily="18" charset="0"/>
              </a:rPr>
              <a:t>neighbourhood(radius) and assigns them to the same cluster. It then repeats this process for each core point and continues to add points to the same cluster as long as they are within epsilon distance of another point in the cluster.</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31256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50000"/>
              </a:lnSpc>
              <a:spcAft>
                <a:spcPts val="800"/>
              </a:spcAft>
              <a:buNone/>
            </a:pP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Step -3:</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Identify border points: A border point is a point that has fewer than </a:t>
            </a:r>
            <a:r>
              <a:rPr lang="en-IN"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within its epsilon neighbourhood, but is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reachable</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from a core point. These points are often considered part of a cluster but can also be considered noise.</a:t>
            </a:r>
          </a:p>
          <a:p>
            <a:pPr marL="0" indent="0" algn="just">
              <a:lnSpc>
                <a:spcPct val="150000"/>
              </a:lnSpc>
              <a:spcAft>
                <a:spcPts val="800"/>
              </a:spcAft>
              <a:buNone/>
            </a:pP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Step-4:</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Output clusters: The algorithm outputs the clusters that have been identified.</a:t>
            </a: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057974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fontScale="92500" lnSpcReduction="20000"/>
          </a:bodyPr>
          <a:lstStyle/>
          <a:p>
            <a:pPr algn="just">
              <a:lnSpc>
                <a:spcPct val="150000"/>
              </a:lnSpc>
              <a:spcAft>
                <a:spcPts val="800"/>
              </a:spcAft>
              <a:tabLst>
                <a:tab pos="457200" algn="l"/>
              </a:tabLs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a:t>
            </a: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advantages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of DBSCAN algorithm: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tabLst>
                <a:tab pos="457200" algn="l"/>
              </a:tabLs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Density-based clustering algorithms can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handle noisy data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since they can identify noise points as outliers that do not belong to any cluster.</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Unlike some other clustering algorithms, density-based clustering can identify clusters of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different shapes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sizes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including irregularly shaped clusters.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Symbol" panose="05050102010706020507" pitchFamily="18" charset="2"/>
              <a:buChar char=""/>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They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don’t require prior knowledge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of the number of clusters, making them more flexible and versatile.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They can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efficiently process large datasets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 handle high-dimensional data.</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226524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algn="just">
              <a:lnSpc>
                <a:spcPct val="150000"/>
              </a:lnSpc>
              <a:spcAft>
                <a:spcPts val="800"/>
              </a:spcAf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disadvantages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of DBSCAN algorithm:</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tabLst>
                <a:tab pos="457200" algn="l"/>
              </a:tabLs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 performance of density-based clustering algorithms is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highly dependent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on 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choice of parameters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such as </a:t>
            </a: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epsilon ε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IN"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which can be challenging to tune.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Symbol" panose="05050102010706020507" pitchFamily="18" charset="2"/>
              <a:buChar char=""/>
              <a:tabLst>
                <a:tab pos="457200" algn="l"/>
              </a:tabLs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They can be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computationally expensive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 time-consuming, especially for large datasets with complex structures. </a:t>
            </a:r>
          </a:p>
        </p:txBody>
      </p:sp>
    </p:spTree>
    <p:extLst>
      <p:ext uri="{BB962C8B-B14F-4D97-AF65-F5344CB8AC3E}">
        <p14:creationId xmlns:p14="http://schemas.microsoft.com/office/powerpoint/2010/main" xmlns="" val="3958983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07000"/>
              </a:lnSpc>
              <a:spcAft>
                <a:spcPts val="800"/>
              </a:spcAft>
              <a:buNone/>
            </a:pP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Example:</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Apply 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DBSCAN</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algorithm to given data points and create the clusters with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7000"/>
              </a:lnSpc>
              <a:spcAft>
                <a:spcPts val="800"/>
              </a:spcAft>
              <a:buNone/>
            </a:pPr>
            <a:r>
              <a:rPr lang="en-IN" sz="2800" b="1" i="1"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 = 3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epsilon = 1.9.</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IN" sz="2800" u="sng" kern="100" dirty="0">
                <a:effectLst/>
                <a:latin typeface="Times New Roman" panose="02020603050405020304" pitchFamily="18" charset="0"/>
                <a:ea typeface="Calibri" panose="020F0502020204030204" pitchFamily="34" charset="0"/>
                <a:cs typeface="Times New Roman" panose="02020603050405020304" pitchFamily="18" charset="0"/>
              </a:rPr>
              <a:t>Data points:</a:t>
            </a:r>
            <a:endParaRPr lang="en-IN" sz="2400" u="sng"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endParaRPr lang="en-IN"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xmlns="" id="{99671608-1B7F-228E-A82C-E946FFFB99B3}"/>
              </a:ext>
            </a:extLst>
          </p:cNvPr>
          <p:cNvGraphicFramePr>
            <a:graphicFrameLocks noGrp="1"/>
          </p:cNvGraphicFramePr>
          <p:nvPr>
            <p:extLst>
              <p:ext uri="{D42A27DB-BD31-4B8C-83A1-F6EECF244321}">
                <p14:modId xmlns:p14="http://schemas.microsoft.com/office/powerpoint/2010/main" xmlns="" val="2616448430"/>
              </p:ext>
            </p:extLst>
          </p:nvPr>
        </p:nvGraphicFramePr>
        <p:xfrm>
          <a:off x="3131840" y="2628900"/>
          <a:ext cx="1440160" cy="3752427"/>
        </p:xfrm>
        <a:graphic>
          <a:graphicData uri="http://schemas.openxmlformats.org/drawingml/2006/table">
            <a:tbl>
              <a:tblPr>
                <a:tableStyleId>{5C22544A-7EE6-4342-B048-85BDC9FD1C3A}</a:tableStyleId>
              </a:tblPr>
              <a:tblGrid>
                <a:gridCol w="1440160">
                  <a:extLst>
                    <a:ext uri="{9D8B030D-6E8A-4147-A177-3AD203B41FA5}">
                      <a16:colId xmlns:a16="http://schemas.microsoft.com/office/drawing/2014/main" xmlns="" val="180156731"/>
                    </a:ext>
                  </a:extLst>
                </a:gridCol>
              </a:tblGrid>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P1: (3,7)</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1733874344"/>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P2: (4,6)</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3433365040"/>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P3: (5,5)</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1981492200"/>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P4: (6,3)</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3842020361"/>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P5: (7,3)</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1661638617"/>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P6: (6,2)</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1387827405"/>
                  </a:ext>
                </a:extLst>
              </a:tr>
              <a:tr h="536061">
                <a:tc>
                  <a:txBody>
                    <a:bodyPr/>
                    <a:lstStyle/>
                    <a:p>
                      <a:pPr algn="ctr" fontAlgn="ctr"/>
                      <a:r>
                        <a:rPr lang="en-IN" sz="2800" b="0" u="none" strike="noStrike" dirty="0">
                          <a:effectLst/>
                          <a:latin typeface="Times New Roman" panose="02020603050405020304" pitchFamily="18" charset="0"/>
                          <a:cs typeface="Times New Roman" panose="02020603050405020304" pitchFamily="18" charset="0"/>
                        </a:rPr>
                        <a:t>P7: (3,3)</a:t>
                      </a:r>
                      <a:endParaRPr lang="en-IN" sz="2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tc>
                <a:extLst>
                  <a:ext uri="{0D108BD9-81ED-4DB2-BD59-A6C34878D82A}">
                    <a16:rowId xmlns:a16="http://schemas.microsoft.com/office/drawing/2014/main" xmlns="" val="3847787316"/>
                  </a:ext>
                </a:extLst>
              </a:tr>
            </a:tbl>
          </a:graphicData>
        </a:graphic>
      </p:graphicFrame>
    </p:spTree>
    <p:extLst>
      <p:ext uri="{BB962C8B-B14F-4D97-AF65-F5344CB8AC3E}">
        <p14:creationId xmlns:p14="http://schemas.microsoft.com/office/powerpoint/2010/main" xmlns="" val="2940931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07000"/>
                  </a:lnSpc>
                  <a:spcAft>
                    <a:spcPts val="800"/>
                  </a:spcAft>
                  <a:buNone/>
                </a:pP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Solution:</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The given data </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
                </a:r>
                <a:r>
                  <a:rPr lang="en-IN" sz="2800" kern="100" dirty="0" err="1">
                    <a:effectLst/>
                    <a:latin typeface="Times New Roman" panose="02020603050405020304" pitchFamily="18" charset="0"/>
                    <a:ea typeface="Calibri" panose="020F0502020204030204" pitchFamily="34" charset="0"/>
                    <a:cs typeface="Times New Roman" panose="02020603050405020304" pitchFamily="18" charset="0"/>
                  </a:rPr>
                  <a:t>MinPts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 </a:t>
                </a: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IN"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Bef>
                    <a:spcPts val="0"/>
                  </a:spcBef>
                  <a:buNone/>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Epsilon radius = </a:t>
                </a: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1.9</a:t>
                </a:r>
              </a:p>
              <a:p>
                <a:pPr marL="0" indent="0" algn="just">
                  <a:spcBef>
                    <a:spcPts val="0"/>
                  </a:spcBef>
                  <a:buNone/>
                </a:pPr>
                <a:endParaRPr lang="en-IN"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In this we use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Euclidian distance</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to calculate the distance between the points.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Euclidian distance (A (x1, y1), B (x2, y2)) </a:t>
                </a:r>
              </a:p>
              <a:p>
                <a:pPr marL="0" indent="0" algn="just">
                  <a:lnSpc>
                    <a:spcPct val="107000"/>
                  </a:lnSpc>
                  <a:spcAft>
                    <a:spcPts val="800"/>
                  </a:spcAft>
                  <a:buNone/>
                </a:pPr>
                <a:r>
                  <a:rPr lang="en-IN" sz="2800" b="1" i="1" kern="100" dirty="0">
                    <a:latin typeface="Times New Roman" panose="02020603050405020304" pitchFamily="18" charset="0"/>
                    <a:ea typeface="Calibri" panose="020F0502020204030204" pitchFamily="34" charset="0"/>
                    <a:cs typeface="Times New Roman" panose="02020603050405020304" pitchFamily="18" charset="0"/>
                  </a:rPr>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 </a:t>
                </a:r>
                <a14:m>
                  <m:oMath xmlns:m="http://schemas.openxmlformats.org/officeDocument/2006/math">
                    <m:rad>
                      <m:radPr>
                        <m:degHide m:val="on"/>
                        <m:ctrlP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ctrlPr>
                      </m:radPr>
                      <m:deg/>
                      <m:e>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m:t>
                        </m:r>
                        <m:sSup>
                          <m:sSupPr>
                            <m:ctrlP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d>
                              <m:dPr>
                                <m:ctrlP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𝟏</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𝒙</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𝟐</m:t>
                                </m:r>
                              </m:e>
                            </m:d>
                          </m:e>
                          <m:sup>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𝟐</m:t>
                            </m:r>
                          </m:sup>
                        </m:sSup>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ctrlPr>
                          </m:sSupPr>
                          <m:e>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𝒚</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𝟏</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𝒚</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𝟐</m:t>
                            </m:r>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m:t>
                            </m:r>
                          </m:e>
                          <m:sup>
                            <m:r>
                              <a:rPr lang="en-IN" sz="2800" b="1" i="1" kern="100">
                                <a:effectLst/>
                                <a:latin typeface="Cambria Math" panose="02040503050406030204" pitchFamily="18" charset="0"/>
                                <a:ea typeface="Calibri" panose="020F0502020204030204" pitchFamily="34" charset="0"/>
                                <a:cs typeface="Times New Roman" panose="02020603050405020304" pitchFamily="18" charset="0"/>
                              </a:rPr>
                              <m:t>𝟐</m:t>
                            </m:r>
                          </m:sup>
                        </m:sSup>
                      </m:e>
                    </m:rad>
                  </m:oMath>
                </a14:m>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endParaRPr lang="en-IN" sz="2800"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57200" y="260648"/>
                <a:ext cx="8435280" cy="6336704"/>
              </a:xfrm>
              <a:blipFill>
                <a:blip r:embed="rId2"/>
                <a:stretch>
                  <a:fillRect l="-1445" t="-1059" r="-1445"/>
                </a:stretch>
              </a:blipFill>
            </p:spPr>
            <p:txBody>
              <a:bodyPr/>
              <a:lstStyle/>
              <a:p>
                <a:r>
                  <a:rPr lang="en-IN">
                    <a:noFill/>
                  </a:rPr>
                  <a:t> </a:t>
                </a:r>
              </a:p>
            </p:txBody>
          </p:sp>
        </mc:Fallback>
      </mc:AlternateContent>
    </p:spTree>
    <p:extLst>
      <p:ext uri="{BB962C8B-B14F-4D97-AF65-F5344CB8AC3E}">
        <p14:creationId xmlns:p14="http://schemas.microsoft.com/office/powerpoint/2010/main" xmlns="" val="35231951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07000"/>
              </a:lnSpc>
              <a:spcAft>
                <a:spcPts val="800"/>
              </a:spcAft>
              <a:buNone/>
            </a:pPr>
            <a:r>
              <a:rPr lang="en-IN" sz="2800" kern="100" dirty="0">
                <a:latin typeface="Times New Roman" panose="02020603050405020304" pitchFamily="18" charset="0"/>
                <a:ea typeface="Calibri" panose="020F0502020204030204" pitchFamily="34" charset="0"/>
                <a:cs typeface="Times New Roman" panose="02020603050405020304" pitchFamily="18" charset="0"/>
              </a:rPr>
              <a:t>Now, Calculate the </a:t>
            </a:r>
            <a:r>
              <a:rPr lang="en-IN" sz="2800" b="1" i="1" kern="100" dirty="0">
                <a:latin typeface="Times New Roman" panose="02020603050405020304" pitchFamily="18" charset="0"/>
                <a:ea typeface="Calibri" panose="020F0502020204030204" pitchFamily="34" charset="0"/>
                <a:cs typeface="Times New Roman" panose="02020603050405020304" pitchFamily="18" charset="0"/>
              </a:rPr>
              <a:t>distance(</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Euclidian)</a:t>
            </a:r>
            <a:r>
              <a:rPr lang="en-IN" sz="2800" kern="100" dirty="0">
                <a:latin typeface="Times New Roman" panose="02020603050405020304" pitchFamily="18" charset="0"/>
                <a:ea typeface="Calibri" panose="020F0502020204030204" pitchFamily="34" charset="0"/>
                <a:cs typeface="Times New Roman" panose="02020603050405020304" pitchFamily="18" charset="0"/>
              </a:rPr>
              <a:t> from each point to all the data points.</a:t>
            </a:r>
          </a:p>
          <a:p>
            <a:pPr marL="0" indent="0"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5" name="Table 4">
            <a:extLst>
              <a:ext uri="{FF2B5EF4-FFF2-40B4-BE49-F238E27FC236}">
                <a16:creationId xmlns:a16="http://schemas.microsoft.com/office/drawing/2014/main" xmlns="" id="{8CD8C3B6-8E2D-2324-5AFA-85BBB14CE0B1}"/>
              </a:ext>
            </a:extLst>
          </p:cNvPr>
          <p:cNvGraphicFramePr>
            <a:graphicFrameLocks noGrp="1"/>
          </p:cNvGraphicFramePr>
          <p:nvPr>
            <p:extLst>
              <p:ext uri="{D42A27DB-BD31-4B8C-83A1-F6EECF244321}">
                <p14:modId xmlns:p14="http://schemas.microsoft.com/office/powerpoint/2010/main" xmlns="" val="1497436722"/>
              </p:ext>
            </p:extLst>
          </p:nvPr>
        </p:nvGraphicFramePr>
        <p:xfrm>
          <a:off x="611560" y="1412776"/>
          <a:ext cx="8208914" cy="5184574"/>
        </p:xfrm>
        <a:graphic>
          <a:graphicData uri="http://schemas.openxmlformats.org/drawingml/2006/table">
            <a:tbl>
              <a:tblPr/>
              <a:tblGrid>
                <a:gridCol w="1003710">
                  <a:extLst>
                    <a:ext uri="{9D8B030D-6E8A-4147-A177-3AD203B41FA5}">
                      <a16:colId xmlns:a16="http://schemas.microsoft.com/office/drawing/2014/main" xmlns="" val="3908963660"/>
                    </a:ext>
                  </a:extLst>
                </a:gridCol>
                <a:gridCol w="860323">
                  <a:extLst>
                    <a:ext uri="{9D8B030D-6E8A-4147-A177-3AD203B41FA5}">
                      <a16:colId xmlns:a16="http://schemas.microsoft.com/office/drawing/2014/main" xmlns="" val="3272631381"/>
                    </a:ext>
                  </a:extLst>
                </a:gridCol>
                <a:gridCol w="860323">
                  <a:extLst>
                    <a:ext uri="{9D8B030D-6E8A-4147-A177-3AD203B41FA5}">
                      <a16:colId xmlns:a16="http://schemas.microsoft.com/office/drawing/2014/main" xmlns="" val="2872458693"/>
                    </a:ext>
                  </a:extLst>
                </a:gridCol>
                <a:gridCol w="788629">
                  <a:extLst>
                    <a:ext uri="{9D8B030D-6E8A-4147-A177-3AD203B41FA5}">
                      <a16:colId xmlns:a16="http://schemas.microsoft.com/office/drawing/2014/main" xmlns="" val="4144957893"/>
                    </a:ext>
                  </a:extLst>
                </a:gridCol>
                <a:gridCol w="681089">
                  <a:extLst>
                    <a:ext uri="{9D8B030D-6E8A-4147-A177-3AD203B41FA5}">
                      <a16:colId xmlns:a16="http://schemas.microsoft.com/office/drawing/2014/main" xmlns="" val="4241818055"/>
                    </a:ext>
                  </a:extLst>
                </a:gridCol>
                <a:gridCol w="824476">
                  <a:extLst>
                    <a:ext uri="{9D8B030D-6E8A-4147-A177-3AD203B41FA5}">
                      <a16:colId xmlns:a16="http://schemas.microsoft.com/office/drawing/2014/main" xmlns="" val="2513953820"/>
                    </a:ext>
                  </a:extLst>
                </a:gridCol>
                <a:gridCol w="1003710">
                  <a:extLst>
                    <a:ext uri="{9D8B030D-6E8A-4147-A177-3AD203B41FA5}">
                      <a16:colId xmlns:a16="http://schemas.microsoft.com/office/drawing/2014/main" xmlns="" val="179869752"/>
                    </a:ext>
                  </a:extLst>
                </a:gridCol>
                <a:gridCol w="716936">
                  <a:extLst>
                    <a:ext uri="{9D8B030D-6E8A-4147-A177-3AD203B41FA5}">
                      <a16:colId xmlns:a16="http://schemas.microsoft.com/office/drawing/2014/main" xmlns="" val="1544129120"/>
                    </a:ext>
                  </a:extLst>
                </a:gridCol>
                <a:gridCol w="734859">
                  <a:extLst>
                    <a:ext uri="{9D8B030D-6E8A-4147-A177-3AD203B41FA5}">
                      <a16:colId xmlns:a16="http://schemas.microsoft.com/office/drawing/2014/main" xmlns="" val="1951306827"/>
                    </a:ext>
                  </a:extLst>
                </a:gridCol>
                <a:gridCol w="734859">
                  <a:extLst>
                    <a:ext uri="{9D8B030D-6E8A-4147-A177-3AD203B41FA5}">
                      <a16:colId xmlns:a16="http://schemas.microsoft.com/office/drawing/2014/main" xmlns="" val="1482685486"/>
                    </a:ext>
                  </a:extLst>
                </a:gridCol>
              </a:tblGrid>
              <a:tr h="531751">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xmlns="" val="1284941783"/>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P1: (3,7)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4283071278"/>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P2: (4,6)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458831633"/>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P3: (5,5)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088443858"/>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P4: (6,3)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934201790"/>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P5: (7,3)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748181585"/>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P6: (6,2)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2923578302"/>
                  </a:ext>
                </a:extLst>
              </a:tr>
              <a:tr h="664689">
                <a:tc>
                  <a:txBody>
                    <a:bodyPr/>
                    <a:lstStyle/>
                    <a:p>
                      <a:pPr algn="just" fontAlgn="ctr"/>
                      <a:r>
                        <a:rPr lang="en-IN" sz="2000" b="0" i="0" u="none" strike="noStrike">
                          <a:solidFill>
                            <a:srgbClr val="000000"/>
                          </a:solidFill>
                          <a:effectLst/>
                          <a:latin typeface="Times New Roman" panose="02020603050405020304" pitchFamily="18" charset="0"/>
                          <a:cs typeface="Times New Roman" panose="02020603050405020304" pitchFamily="18" charset="0"/>
                        </a:rPr>
                        <a:t>P7: (3,3)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699118489"/>
                  </a:ext>
                </a:extLst>
              </a:tr>
            </a:tbl>
          </a:graphicData>
        </a:graphic>
      </p:graphicFrame>
    </p:spTree>
    <p:extLst>
      <p:ext uri="{BB962C8B-B14F-4D97-AF65-F5344CB8AC3E}">
        <p14:creationId xmlns:p14="http://schemas.microsoft.com/office/powerpoint/2010/main" xmlns="" val="424463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spcAft>
                <a:spcPts val="800"/>
              </a:spcAft>
              <a:buNone/>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Next, find 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nearest data points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for each data point are:</a:t>
            </a:r>
          </a:p>
          <a:p>
            <a:pPr marL="0" indent="0" algn="ctr">
              <a:spcAft>
                <a:spcPts val="800"/>
              </a:spcAft>
              <a:buNone/>
            </a:pPr>
            <a:r>
              <a:rPr lang="en-US" sz="2400" b="1" i="0" u="none" strike="noStrike" dirty="0" err="1">
                <a:solidFill>
                  <a:srgbClr val="000000"/>
                </a:solidFill>
                <a:effectLst/>
                <a:latin typeface="Times New Roman" panose="02020603050405020304" pitchFamily="18" charset="0"/>
                <a:cs typeface="Times New Roman" panose="02020603050405020304" pitchFamily="18" charset="0"/>
              </a:rPr>
              <a:t>minPts</a:t>
            </a:r>
            <a:r>
              <a:rPr lang="en-US" sz="2400" b="1" i="0" u="none" strike="noStrike" dirty="0">
                <a:solidFill>
                  <a:srgbClr val="000000"/>
                </a:solidFill>
                <a:effectLst/>
                <a:latin typeface="Times New Roman" panose="02020603050405020304" pitchFamily="18" charset="0"/>
                <a:cs typeface="Times New Roman" panose="02020603050405020304" pitchFamily="18" charset="0"/>
              </a:rPr>
              <a:t> = 3 </a:t>
            </a:r>
            <a:r>
              <a:rPr lang="en-US" sz="2400" i="0" u="none" strike="noStrike" dirty="0">
                <a:solidFill>
                  <a:srgbClr val="000000"/>
                </a:solidFill>
                <a:effectLst/>
                <a:latin typeface="Times New Roman" panose="02020603050405020304" pitchFamily="18" charset="0"/>
                <a:cs typeface="Times New Roman" panose="02020603050405020304" pitchFamily="18" charset="0"/>
              </a:rPr>
              <a:t>and</a:t>
            </a:r>
            <a:r>
              <a:rPr lang="en-US" sz="2400" b="1" i="0" u="none" strike="noStrike" dirty="0">
                <a:solidFill>
                  <a:srgbClr val="000000"/>
                </a:solidFill>
                <a:effectLst/>
                <a:latin typeface="Times New Roman" panose="02020603050405020304" pitchFamily="18" charset="0"/>
                <a:cs typeface="Times New Roman" panose="02020603050405020304" pitchFamily="18" charset="0"/>
              </a:rPr>
              <a:t> </a:t>
            </a:r>
            <a:r>
              <a:rPr lang="en-US" sz="2400" b="1" i="1" u="none" strike="noStrike" dirty="0">
                <a:solidFill>
                  <a:srgbClr val="000000"/>
                </a:solidFill>
                <a:effectLst/>
                <a:latin typeface="Times New Roman" panose="02020603050405020304" pitchFamily="18" charset="0"/>
                <a:cs typeface="Times New Roman" panose="02020603050405020304" pitchFamily="18" charset="0"/>
              </a:rPr>
              <a:t>epsilon = </a:t>
            </a:r>
            <a:r>
              <a:rPr lang="en-US" sz="2400" b="1" i="1" u="none" strike="noStrike" dirty="0">
                <a:solidFill>
                  <a:srgbClr val="FF0000"/>
                </a:solidFill>
                <a:effectLst/>
                <a:latin typeface="Times New Roman" panose="02020603050405020304" pitchFamily="18" charset="0"/>
                <a:cs typeface="Times New Roman" panose="02020603050405020304" pitchFamily="18" charset="0"/>
              </a:rPr>
              <a:t>1.9</a:t>
            </a:r>
          </a:p>
          <a:p>
            <a:pPr marL="0" indent="0" algn="just">
              <a:lnSpc>
                <a:spcPct val="150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8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xmlns="" id="{2140CC8E-BCBC-D50E-63E0-372EE7151E5C}"/>
              </a:ext>
            </a:extLst>
          </p:cNvPr>
          <p:cNvGraphicFramePr>
            <a:graphicFrameLocks noGrp="1"/>
          </p:cNvGraphicFramePr>
          <p:nvPr>
            <p:extLst>
              <p:ext uri="{D42A27DB-BD31-4B8C-83A1-F6EECF244321}">
                <p14:modId xmlns:p14="http://schemas.microsoft.com/office/powerpoint/2010/main" xmlns="" val="1946021574"/>
              </p:ext>
            </p:extLst>
          </p:nvPr>
        </p:nvGraphicFramePr>
        <p:xfrm>
          <a:off x="457200" y="1556792"/>
          <a:ext cx="8435280" cy="5040561"/>
        </p:xfrm>
        <a:graphic>
          <a:graphicData uri="http://schemas.openxmlformats.org/drawingml/2006/table">
            <a:tbl>
              <a:tblPr/>
              <a:tblGrid>
                <a:gridCol w="905802">
                  <a:extLst>
                    <a:ext uri="{9D8B030D-6E8A-4147-A177-3AD203B41FA5}">
                      <a16:colId xmlns:a16="http://schemas.microsoft.com/office/drawing/2014/main" xmlns="" val="3458375691"/>
                    </a:ext>
                  </a:extLst>
                </a:gridCol>
                <a:gridCol w="830318">
                  <a:extLst>
                    <a:ext uri="{9D8B030D-6E8A-4147-A177-3AD203B41FA5}">
                      <a16:colId xmlns:a16="http://schemas.microsoft.com/office/drawing/2014/main" xmlns="" val="1002857923"/>
                    </a:ext>
                  </a:extLst>
                </a:gridCol>
                <a:gridCol w="722496">
                  <a:extLst>
                    <a:ext uri="{9D8B030D-6E8A-4147-A177-3AD203B41FA5}">
                      <a16:colId xmlns:a16="http://schemas.microsoft.com/office/drawing/2014/main" xmlns="" val="729142699"/>
                    </a:ext>
                  </a:extLst>
                </a:gridCol>
                <a:gridCol w="862657">
                  <a:extLst>
                    <a:ext uri="{9D8B030D-6E8A-4147-A177-3AD203B41FA5}">
                      <a16:colId xmlns:a16="http://schemas.microsoft.com/office/drawing/2014/main" xmlns="" val="2375157852"/>
                    </a:ext>
                  </a:extLst>
                </a:gridCol>
                <a:gridCol w="1056769">
                  <a:extLst>
                    <a:ext uri="{9D8B030D-6E8A-4147-A177-3AD203B41FA5}">
                      <a16:colId xmlns:a16="http://schemas.microsoft.com/office/drawing/2014/main" xmlns="" val="1726859037"/>
                    </a:ext>
                  </a:extLst>
                </a:gridCol>
                <a:gridCol w="754835">
                  <a:extLst>
                    <a:ext uri="{9D8B030D-6E8A-4147-A177-3AD203B41FA5}">
                      <a16:colId xmlns:a16="http://schemas.microsoft.com/office/drawing/2014/main" xmlns="" val="3566402171"/>
                    </a:ext>
                  </a:extLst>
                </a:gridCol>
                <a:gridCol w="773706">
                  <a:extLst>
                    <a:ext uri="{9D8B030D-6E8A-4147-A177-3AD203B41FA5}">
                      <a16:colId xmlns:a16="http://schemas.microsoft.com/office/drawing/2014/main" xmlns="" val="1904082634"/>
                    </a:ext>
                  </a:extLst>
                </a:gridCol>
                <a:gridCol w="773706">
                  <a:extLst>
                    <a:ext uri="{9D8B030D-6E8A-4147-A177-3AD203B41FA5}">
                      <a16:colId xmlns:a16="http://schemas.microsoft.com/office/drawing/2014/main" xmlns="" val="2952779307"/>
                    </a:ext>
                  </a:extLst>
                </a:gridCol>
                <a:gridCol w="1754991">
                  <a:extLst>
                    <a:ext uri="{9D8B030D-6E8A-4147-A177-3AD203B41FA5}">
                      <a16:colId xmlns:a16="http://schemas.microsoft.com/office/drawing/2014/main" xmlns="" val="2017478581"/>
                    </a:ext>
                  </a:extLst>
                </a:gridCol>
              </a:tblGrid>
              <a:tr h="1115871">
                <a:tc>
                  <a:txBody>
                    <a:bodyPr/>
                    <a:lstStyle/>
                    <a:p>
                      <a:pPr algn="l" fontAlgn="b"/>
                      <a:r>
                        <a:rPr lang="en-IN" sz="2000" b="0" i="0" u="none" strike="noStrike" dirty="0">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Nearest Datapoints</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xmlns="" val="3724255986"/>
                  </a:ext>
                </a:extLst>
              </a:tr>
              <a:tr h="560670">
                <a:tc>
                  <a:txBody>
                    <a:bodyPr/>
                    <a:lstStyle/>
                    <a:p>
                      <a:pPr algn="ctr" fontAlgn="ctr"/>
                      <a:r>
                        <a:rPr lang="en-IN" sz="2000" b="1" i="0" u="none" strike="noStrike" dirty="0">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P1: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3233548100"/>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dirty="0">
                          <a:solidFill>
                            <a:srgbClr val="FF0000"/>
                          </a:solidFill>
                          <a:effectLst/>
                          <a:latin typeface="Times New Roman" panose="02020603050405020304" pitchFamily="18" charset="0"/>
                          <a:cs typeface="Times New Roman" panose="02020603050405020304" pitchFamily="18"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P2: P1,P3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1246304560"/>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FF0000"/>
                          </a:solidFill>
                          <a:effectLst/>
                          <a:latin typeface="Times New Roman" panose="02020603050405020304" pitchFamily="18" charset="0"/>
                          <a:cs typeface="Times New Roman" panose="02020603050405020304" pitchFamily="18" charset="0"/>
                        </a:rPr>
                        <a:t>1.41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P3: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1144794063"/>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3.60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P4:P5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3920528234"/>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5.66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FF0000"/>
                          </a:solidFill>
                          <a:effectLst/>
                          <a:latin typeface="Times New Roman" panose="02020603050405020304" pitchFamily="18" charset="0"/>
                          <a:cs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P5:P4,P6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3664392115"/>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5.83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4.47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FF0000"/>
                          </a:solidFill>
                          <a:effectLst/>
                          <a:latin typeface="Times New Roman" panose="02020603050405020304" pitchFamily="18" charset="0"/>
                          <a:cs typeface="Times New Roman" panose="02020603050405020304" pitchFamily="18" charset="0"/>
                        </a:rPr>
                        <a:t>1.00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P6:P5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1895664505"/>
                  </a:ext>
                </a:extLst>
              </a:tr>
              <a:tr h="560670">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2.83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000000"/>
                          </a:solidFill>
                          <a:effectLst/>
                          <a:latin typeface="Times New Roman" panose="02020603050405020304" pitchFamily="18" charset="0"/>
                          <a:cs typeface="Times New Roman" panose="02020603050405020304" pitchFamily="18" charset="0"/>
                        </a:rPr>
                        <a:t>3.00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4.00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3.16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000000"/>
                          </a:solidFill>
                          <a:effectLst/>
                          <a:latin typeface="Times New Roman" panose="02020603050405020304" pitchFamily="18" charset="0"/>
                          <a:cs typeface="Times New Roman" panose="02020603050405020304" pitchFamily="18" charset="0"/>
                        </a:rPr>
                        <a:t>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dirty="0">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xmlns="" val="3649450399"/>
                  </a:ext>
                </a:extLst>
              </a:tr>
            </a:tbl>
          </a:graphicData>
        </a:graphic>
      </p:graphicFrame>
    </p:spTree>
    <p:extLst>
      <p:ext uri="{BB962C8B-B14F-4D97-AF65-F5344CB8AC3E}">
        <p14:creationId xmlns:p14="http://schemas.microsoft.com/office/powerpoint/2010/main" xmlns="" val="3221080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50000"/>
              </a:lnSpc>
              <a:spcAft>
                <a:spcPts val="800"/>
              </a:spcAft>
              <a:buNone/>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Once the calculate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nearest data points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we need to find 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Core, Border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 Noise</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data points.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8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xmlns="" id="{8E33F330-96EB-3CB8-9147-6F4C4A35E1A1}"/>
              </a:ext>
            </a:extLst>
          </p:cNvPr>
          <p:cNvGraphicFramePr>
            <a:graphicFrameLocks noGrp="1"/>
          </p:cNvGraphicFramePr>
          <p:nvPr>
            <p:extLst>
              <p:ext uri="{D42A27DB-BD31-4B8C-83A1-F6EECF244321}">
                <p14:modId xmlns:p14="http://schemas.microsoft.com/office/powerpoint/2010/main" xmlns="" val="3654274957"/>
              </p:ext>
            </p:extLst>
          </p:nvPr>
        </p:nvGraphicFramePr>
        <p:xfrm>
          <a:off x="611560" y="1772816"/>
          <a:ext cx="8075239" cy="4752526"/>
        </p:xfrm>
        <a:graphic>
          <a:graphicData uri="http://schemas.openxmlformats.org/drawingml/2006/table">
            <a:tbl>
              <a:tblPr/>
              <a:tblGrid>
                <a:gridCol w="1993886">
                  <a:extLst>
                    <a:ext uri="{9D8B030D-6E8A-4147-A177-3AD203B41FA5}">
                      <a16:colId xmlns:a16="http://schemas.microsoft.com/office/drawing/2014/main" xmlns="" val="3635825840"/>
                    </a:ext>
                  </a:extLst>
                </a:gridCol>
                <a:gridCol w="1445569">
                  <a:extLst>
                    <a:ext uri="{9D8B030D-6E8A-4147-A177-3AD203B41FA5}">
                      <a16:colId xmlns:a16="http://schemas.microsoft.com/office/drawing/2014/main" xmlns="" val="1471800382"/>
                    </a:ext>
                  </a:extLst>
                </a:gridCol>
                <a:gridCol w="1246178">
                  <a:extLst>
                    <a:ext uri="{9D8B030D-6E8A-4147-A177-3AD203B41FA5}">
                      <a16:colId xmlns:a16="http://schemas.microsoft.com/office/drawing/2014/main" xmlns="" val="2195790211"/>
                    </a:ext>
                  </a:extLst>
                </a:gridCol>
                <a:gridCol w="1520337">
                  <a:extLst>
                    <a:ext uri="{9D8B030D-6E8A-4147-A177-3AD203B41FA5}">
                      <a16:colId xmlns:a16="http://schemas.microsoft.com/office/drawing/2014/main" xmlns="" val="2312409054"/>
                    </a:ext>
                  </a:extLst>
                </a:gridCol>
                <a:gridCol w="1869269">
                  <a:extLst>
                    <a:ext uri="{9D8B030D-6E8A-4147-A177-3AD203B41FA5}">
                      <a16:colId xmlns:a16="http://schemas.microsoft.com/office/drawing/2014/main" xmlns="" val="1594817240"/>
                    </a:ext>
                  </a:extLst>
                </a:gridCol>
              </a:tblGrid>
              <a:tr h="579577">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gridSpan="4">
                  <a:txBody>
                    <a:bodyPr/>
                    <a:lstStyle/>
                    <a:p>
                      <a:pPr algn="l" fontAlgn="b"/>
                      <a:r>
                        <a:rPr lang="en-US" sz="2400" b="1" i="0" u="none" strike="noStrike" dirty="0" err="1">
                          <a:solidFill>
                            <a:srgbClr val="000000"/>
                          </a:solidFill>
                          <a:effectLst/>
                          <a:latin typeface="Times New Roman" panose="02020603050405020304" pitchFamily="18" charset="0"/>
                          <a:cs typeface="Times New Roman" panose="02020603050405020304" pitchFamily="18" charset="0"/>
                        </a:rPr>
                        <a:t>minPts</a:t>
                      </a:r>
                      <a:r>
                        <a:rPr lang="en-US" sz="2400" b="1" i="0" u="none" strike="noStrike" dirty="0">
                          <a:solidFill>
                            <a:srgbClr val="000000"/>
                          </a:solidFill>
                          <a:effectLst/>
                          <a:latin typeface="Times New Roman" panose="02020603050405020304" pitchFamily="18" charset="0"/>
                          <a:cs typeface="Times New Roman" panose="02020603050405020304" pitchFamily="18" charset="0"/>
                        </a:rPr>
                        <a:t> = 3 and epsilon = 1.9</a:t>
                      </a:r>
                    </a:p>
                  </a:txBody>
                  <a:tcPr marL="7620" marR="7620" marT="7620" marB="0" anchor="b">
                    <a:lnL>
                      <a:noFill/>
                    </a:lnL>
                    <a:lnR>
                      <a:noFill/>
                    </a:lnR>
                    <a:lnT>
                      <a:noFill/>
                    </a:lnT>
                    <a:lnB>
                      <a:noFill/>
                    </a:lnB>
                    <a:noFill/>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522714679"/>
                  </a:ext>
                </a:extLst>
              </a:tr>
              <a:tr h="463661">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a:txBody>
                    <a:bodyPr/>
                    <a:lstStyle/>
                    <a:p>
                      <a:pPr algn="l" fontAlgn="b"/>
                      <a:endParaRPr lang="en-IN" sz="20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41667054"/>
                  </a:ext>
                </a:extLst>
              </a:tr>
              <a:tr h="463661">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lnSpc>
                          <a:spcPct val="150000"/>
                        </a:lnSpc>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Point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gridSpan="2">
                  <a:txBody>
                    <a:bodyPr/>
                    <a:lstStyle/>
                    <a:p>
                      <a:pPr algn="ctr" fontAlgn="b">
                        <a:lnSpc>
                          <a:spcPct val="150000"/>
                        </a:lnSpc>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Status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en-IN"/>
                    </a:p>
                  </a:txBody>
                  <a:tcPr/>
                </a:tc>
                <a:extLst>
                  <a:ext uri="{0D108BD9-81ED-4DB2-BD59-A6C34878D82A}">
                    <a16:rowId xmlns:a16="http://schemas.microsoft.com/office/drawing/2014/main" xmlns="" val="1227145063"/>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P1: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012197544"/>
                  </a:ext>
                </a:extLst>
              </a:tr>
              <a:tr h="463661">
                <a:tc>
                  <a:txBody>
                    <a:bodyPr/>
                    <a:lstStyle/>
                    <a:p>
                      <a:pPr algn="ctr" fontAlgn="b"/>
                      <a:r>
                        <a:rPr lang="en-IN" sz="2000" b="1" i="0" u="none" strike="noStrike" dirty="0">
                          <a:solidFill>
                            <a:srgbClr val="FF0000"/>
                          </a:solidFill>
                          <a:effectLst/>
                          <a:latin typeface="Times New Roman" panose="02020603050405020304" pitchFamily="18" charset="0"/>
                          <a:cs typeface="Times New Roman" panose="02020603050405020304" pitchFamily="18" charset="0"/>
                        </a:rPr>
                        <a:t>P2: P1,P3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FF0000"/>
                          </a:solidFill>
                          <a:effectLst/>
                          <a:latin typeface="Times New Roman" panose="02020603050405020304" pitchFamily="18" charset="0"/>
                          <a:cs typeface="Times New Roman" panose="02020603050405020304" pitchFamily="18" charset="0"/>
                        </a:rPr>
                        <a:t>Core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807176000"/>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P3: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640949265"/>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P4:P5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210662756"/>
                  </a:ext>
                </a:extLst>
              </a:tr>
              <a:tr h="463661">
                <a:tc>
                  <a:txBody>
                    <a:bodyPr/>
                    <a:lstStyle/>
                    <a:p>
                      <a:pPr algn="ctr" fontAlgn="b"/>
                      <a:r>
                        <a:rPr lang="en-IN" sz="2000" b="1" i="0" u="none" strike="noStrike">
                          <a:solidFill>
                            <a:srgbClr val="FF0000"/>
                          </a:solidFill>
                          <a:effectLst/>
                          <a:latin typeface="Times New Roman" panose="02020603050405020304" pitchFamily="18" charset="0"/>
                          <a:cs typeface="Times New Roman" panose="02020603050405020304" pitchFamily="18" charset="0"/>
                        </a:rPr>
                        <a:t>P5:P4,P6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FF0000"/>
                          </a:solidFill>
                          <a:effectLst/>
                          <a:latin typeface="Times New Roman" panose="02020603050405020304" pitchFamily="18" charset="0"/>
                          <a:cs typeface="Times New Roman" panose="02020603050405020304" pitchFamily="18" charset="0"/>
                        </a:rPr>
                        <a:t>Core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939243959"/>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P6:P5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17269935"/>
                  </a:ext>
                </a:extLst>
              </a:tr>
              <a:tr h="463661">
                <a:tc>
                  <a:txBody>
                    <a:bodyPr/>
                    <a:lstStyle/>
                    <a:p>
                      <a:pPr algn="ctr" fontAlgn="b"/>
                      <a:r>
                        <a:rPr lang="en-IN" sz="2000" b="1" i="0" u="none" strike="noStrike" dirty="0">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487378419"/>
                  </a:ext>
                </a:extLst>
              </a:tr>
            </a:tbl>
          </a:graphicData>
        </a:graphic>
      </p:graphicFrame>
    </p:spTree>
    <p:extLst>
      <p:ext uri="{BB962C8B-B14F-4D97-AF65-F5344CB8AC3E}">
        <p14:creationId xmlns:p14="http://schemas.microsoft.com/office/powerpoint/2010/main" xmlns="" val="815649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50000"/>
              </a:lnSpc>
              <a:spcAft>
                <a:spcPts val="800"/>
              </a:spcAft>
              <a:buNone/>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Once the calculate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nearest data points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we need to find the </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Core, Border </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and</a:t>
            </a:r>
            <a:r>
              <a:rPr lang="en-IN" sz="2800" b="1" i="1" kern="100" dirty="0">
                <a:effectLst/>
                <a:latin typeface="Times New Roman" panose="02020603050405020304" pitchFamily="18" charset="0"/>
                <a:ea typeface="Calibri" panose="020F0502020204030204" pitchFamily="34" charset="0"/>
                <a:cs typeface="Times New Roman" panose="02020603050405020304" pitchFamily="18" charset="0"/>
              </a:rPr>
              <a:t> Noise</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data points.</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800" kern="1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800"/>
              </a:spcAft>
              <a:buNone/>
            </a:pP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Table 3">
            <a:extLst>
              <a:ext uri="{FF2B5EF4-FFF2-40B4-BE49-F238E27FC236}">
                <a16:creationId xmlns:a16="http://schemas.microsoft.com/office/drawing/2014/main" xmlns="" id="{8E33F330-96EB-3CB8-9147-6F4C4A35E1A1}"/>
              </a:ext>
            </a:extLst>
          </p:cNvPr>
          <p:cNvGraphicFramePr>
            <a:graphicFrameLocks noGrp="1"/>
          </p:cNvGraphicFramePr>
          <p:nvPr>
            <p:extLst>
              <p:ext uri="{D42A27DB-BD31-4B8C-83A1-F6EECF244321}">
                <p14:modId xmlns:p14="http://schemas.microsoft.com/office/powerpoint/2010/main" xmlns="" val="1654099143"/>
              </p:ext>
            </p:extLst>
          </p:nvPr>
        </p:nvGraphicFramePr>
        <p:xfrm>
          <a:off x="611560" y="1772816"/>
          <a:ext cx="8075239" cy="4752526"/>
        </p:xfrm>
        <a:graphic>
          <a:graphicData uri="http://schemas.openxmlformats.org/drawingml/2006/table">
            <a:tbl>
              <a:tblPr/>
              <a:tblGrid>
                <a:gridCol w="1993886">
                  <a:extLst>
                    <a:ext uri="{9D8B030D-6E8A-4147-A177-3AD203B41FA5}">
                      <a16:colId xmlns:a16="http://schemas.microsoft.com/office/drawing/2014/main" xmlns="" val="3635825840"/>
                    </a:ext>
                  </a:extLst>
                </a:gridCol>
                <a:gridCol w="1445569">
                  <a:extLst>
                    <a:ext uri="{9D8B030D-6E8A-4147-A177-3AD203B41FA5}">
                      <a16:colId xmlns:a16="http://schemas.microsoft.com/office/drawing/2014/main" xmlns="" val="1471800382"/>
                    </a:ext>
                  </a:extLst>
                </a:gridCol>
                <a:gridCol w="1246178">
                  <a:extLst>
                    <a:ext uri="{9D8B030D-6E8A-4147-A177-3AD203B41FA5}">
                      <a16:colId xmlns:a16="http://schemas.microsoft.com/office/drawing/2014/main" xmlns="" val="2195790211"/>
                    </a:ext>
                  </a:extLst>
                </a:gridCol>
                <a:gridCol w="1520337">
                  <a:extLst>
                    <a:ext uri="{9D8B030D-6E8A-4147-A177-3AD203B41FA5}">
                      <a16:colId xmlns:a16="http://schemas.microsoft.com/office/drawing/2014/main" xmlns="" val="2312409054"/>
                    </a:ext>
                  </a:extLst>
                </a:gridCol>
                <a:gridCol w="1869269">
                  <a:extLst>
                    <a:ext uri="{9D8B030D-6E8A-4147-A177-3AD203B41FA5}">
                      <a16:colId xmlns:a16="http://schemas.microsoft.com/office/drawing/2014/main" xmlns="" val="1594817240"/>
                    </a:ext>
                  </a:extLst>
                </a:gridCol>
              </a:tblGrid>
              <a:tr h="579577">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gridSpan="4">
                  <a:txBody>
                    <a:bodyPr/>
                    <a:lstStyle/>
                    <a:p>
                      <a:pPr algn="l" fontAlgn="b"/>
                      <a:r>
                        <a:rPr lang="en-US" sz="2400" b="1" i="0" u="none" strike="noStrike" dirty="0" err="1">
                          <a:solidFill>
                            <a:srgbClr val="000000"/>
                          </a:solidFill>
                          <a:effectLst/>
                          <a:latin typeface="Times New Roman" panose="02020603050405020304" pitchFamily="18" charset="0"/>
                          <a:cs typeface="Times New Roman" panose="02020603050405020304" pitchFamily="18" charset="0"/>
                        </a:rPr>
                        <a:t>minPts</a:t>
                      </a:r>
                      <a:r>
                        <a:rPr lang="en-US" sz="2400" b="1" i="0" u="none" strike="noStrike" dirty="0">
                          <a:solidFill>
                            <a:srgbClr val="000000"/>
                          </a:solidFill>
                          <a:effectLst/>
                          <a:latin typeface="Times New Roman" panose="02020603050405020304" pitchFamily="18" charset="0"/>
                          <a:cs typeface="Times New Roman" panose="02020603050405020304" pitchFamily="18" charset="0"/>
                        </a:rPr>
                        <a:t> = 3 and epsilon = 1.9</a:t>
                      </a:r>
                    </a:p>
                  </a:txBody>
                  <a:tcPr marL="7620" marR="7620" marT="7620" marB="0" anchor="b">
                    <a:lnL>
                      <a:noFill/>
                    </a:lnL>
                    <a:lnR>
                      <a:noFill/>
                    </a:lnR>
                    <a:lnT>
                      <a:noFill/>
                    </a:lnT>
                    <a:lnB>
                      <a:noFill/>
                    </a:lnB>
                    <a:noFill/>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522714679"/>
                  </a:ext>
                </a:extLst>
              </a:tr>
              <a:tr h="463661">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a:noFill/>
                    </a:lnB>
                    <a:noFill/>
                  </a:tcPr>
                </a:tc>
                <a:tc>
                  <a:txBody>
                    <a:bodyPr/>
                    <a:lstStyle/>
                    <a:p>
                      <a:pPr algn="l" fontAlgn="b"/>
                      <a:endParaRPr lang="en-IN" sz="2000" b="1"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1041667054"/>
                  </a:ext>
                </a:extLst>
              </a:tr>
              <a:tr h="463661">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lnSpc>
                          <a:spcPct val="150000"/>
                        </a:lnSpc>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Point</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gridSpan="2">
                  <a:txBody>
                    <a:bodyPr/>
                    <a:lstStyle/>
                    <a:p>
                      <a:pPr algn="ctr" fontAlgn="b">
                        <a:lnSpc>
                          <a:spcPct val="150000"/>
                        </a:lnSpc>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Status</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en-IN"/>
                    </a:p>
                  </a:txBody>
                  <a:tcPr/>
                </a:tc>
                <a:extLst>
                  <a:ext uri="{0D108BD9-81ED-4DB2-BD59-A6C34878D82A}">
                    <a16:rowId xmlns:a16="http://schemas.microsoft.com/office/drawing/2014/main" xmlns="" val="1227145063"/>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P1: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dirty="0">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Border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xmlns="" val="2012197544"/>
                  </a:ext>
                </a:extLst>
              </a:tr>
              <a:tr h="463661">
                <a:tc>
                  <a:txBody>
                    <a:bodyPr/>
                    <a:lstStyle/>
                    <a:p>
                      <a:pPr algn="ctr" fontAlgn="b"/>
                      <a:r>
                        <a:rPr lang="en-IN" sz="2000" b="1" i="0" u="none" strike="noStrike" dirty="0">
                          <a:solidFill>
                            <a:srgbClr val="FF0000"/>
                          </a:solidFill>
                          <a:effectLst/>
                          <a:latin typeface="Times New Roman" panose="02020603050405020304" pitchFamily="18" charset="0"/>
                          <a:cs typeface="Times New Roman" panose="02020603050405020304" pitchFamily="18" charset="0"/>
                        </a:rPr>
                        <a:t>P2: P1,P3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FF0000"/>
                          </a:solidFill>
                          <a:effectLst/>
                          <a:latin typeface="Times New Roman" panose="02020603050405020304" pitchFamily="18" charset="0"/>
                          <a:cs typeface="Times New Roman" panose="02020603050405020304" pitchFamily="18" charset="0"/>
                        </a:rPr>
                        <a:t>Core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xmlns="" val="3807176000"/>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P3: P2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Border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xmlns="" val="3640949265"/>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P4:P5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Border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xmlns="" val="3210662756"/>
                  </a:ext>
                </a:extLst>
              </a:tr>
              <a:tr h="463661">
                <a:tc>
                  <a:txBody>
                    <a:bodyPr/>
                    <a:lstStyle/>
                    <a:p>
                      <a:pPr algn="ctr" fontAlgn="b"/>
                      <a:r>
                        <a:rPr lang="en-IN" sz="2000" b="1" i="0" u="none" strike="noStrike">
                          <a:solidFill>
                            <a:srgbClr val="FF0000"/>
                          </a:solidFill>
                          <a:effectLst/>
                          <a:latin typeface="Times New Roman" panose="02020603050405020304" pitchFamily="18" charset="0"/>
                          <a:cs typeface="Times New Roman" panose="02020603050405020304" pitchFamily="18" charset="0"/>
                        </a:rPr>
                        <a:t>P5:P4,P6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FF0000"/>
                          </a:solidFill>
                          <a:effectLst/>
                          <a:latin typeface="Times New Roman" panose="02020603050405020304" pitchFamily="18" charset="0"/>
                          <a:cs typeface="Times New Roman" panose="02020603050405020304" pitchFamily="18" charset="0"/>
                        </a:rPr>
                        <a:t>Core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lnSpc>
                          <a:spcPct val="100000"/>
                        </a:lnSpc>
                      </a:pPr>
                      <a:endParaRPr lang="en-IN" sz="2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2939243959"/>
                  </a:ext>
                </a:extLst>
              </a:tr>
              <a:tr h="463661">
                <a:tc>
                  <a:txBody>
                    <a:bodyPr/>
                    <a:lstStyle/>
                    <a:p>
                      <a:pPr algn="ctr" fontAlgn="b"/>
                      <a:r>
                        <a:rPr lang="en-IN" sz="2000" b="1" i="0" u="none" strike="noStrike">
                          <a:solidFill>
                            <a:srgbClr val="000000"/>
                          </a:solidFill>
                          <a:effectLst/>
                          <a:latin typeface="Times New Roman" panose="02020603050405020304" pitchFamily="18" charset="0"/>
                          <a:cs typeface="Times New Roman" panose="02020603050405020304" pitchFamily="18" charset="0"/>
                        </a:rPr>
                        <a:t>P6:P5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IN" sz="2000" b="1" i="0" u="none" strike="noStrike" dirty="0">
                          <a:solidFill>
                            <a:srgbClr val="000000"/>
                          </a:solidFill>
                          <a:effectLst/>
                          <a:latin typeface="Times New Roman" panose="02020603050405020304" pitchFamily="18" charset="0"/>
                          <a:cs typeface="Times New Roman" panose="02020603050405020304" pitchFamily="18" charset="0"/>
                        </a:rPr>
                        <a:t>Border</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xmlns="" val="317269935"/>
                  </a:ext>
                </a:extLst>
              </a:tr>
              <a:tr h="463661">
                <a:tc>
                  <a:txBody>
                    <a:bodyPr/>
                    <a:lstStyle/>
                    <a:p>
                      <a:pPr algn="ctr" fontAlgn="b"/>
                      <a:r>
                        <a:rPr lang="en-IN" sz="2000" b="1" i="0" u="none" strike="noStrike" dirty="0">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IN" sz="2000" b="0" i="0" u="none" strike="noStrike">
                        <a:solidFill>
                          <a:srgbClr val="000000"/>
                        </a:solidFill>
                        <a:effectLst/>
                        <a:latin typeface="Times New Roman" panose="02020603050405020304" pitchFamily="18" charset="0"/>
                        <a:cs typeface="Times New Roman" panose="02020603050405020304" pitchFamily="18"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P7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IN" sz="2000" b="1" i="0" u="none" strike="noStrike">
                          <a:solidFill>
                            <a:srgbClr val="000000"/>
                          </a:solidFill>
                          <a:effectLst/>
                          <a:latin typeface="Times New Roman" panose="02020603050405020304" pitchFamily="18" charset="0"/>
                          <a:cs typeface="Times New Roman" panose="02020603050405020304" pitchFamily="18" charset="0"/>
                        </a:rPr>
                        <a:t>Noise</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IN" sz="2000" b="1" i="0" u="none" strike="noStrike" dirty="0">
                          <a:solidFill>
                            <a:srgbClr val="000000"/>
                          </a:solidFill>
                          <a:effectLst/>
                          <a:latin typeface="Times New Roman" panose="02020603050405020304" pitchFamily="18" charset="0"/>
                          <a:cs typeface="Times New Roman" panose="02020603050405020304" pitchFamily="18" charset="0"/>
                        </a:rPr>
                        <a:t>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xmlns="" val="3487378419"/>
                  </a:ext>
                </a:extLst>
              </a:tr>
            </a:tbl>
          </a:graphicData>
        </a:graphic>
      </p:graphicFrame>
    </p:spTree>
    <p:extLst>
      <p:ext uri="{BB962C8B-B14F-4D97-AF65-F5344CB8AC3E}">
        <p14:creationId xmlns:p14="http://schemas.microsoft.com/office/powerpoint/2010/main" xmlns="" val="788825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fontScale="70000" lnSpcReduction="20000"/>
          </a:bodyPr>
          <a:lstStyle/>
          <a:p>
            <a:pPr marL="0" indent="0" algn="just">
              <a:lnSpc>
                <a:spcPct val="150000"/>
              </a:lnSpc>
              <a:spcAft>
                <a:spcPts val="800"/>
              </a:spcAft>
              <a:buNone/>
            </a:pP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From the above, </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Times New Roman" panose="02020603050405020304" pitchFamily="18" charset="0"/>
              <a:buChar char="-"/>
            </a:pP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P2 </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and </a:t>
            </a: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P5</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en-IN" sz="4000" b="1" i="1" kern="100" dirty="0">
                <a:effectLst/>
                <a:latin typeface="Times New Roman" panose="02020603050405020304" pitchFamily="18" charset="0"/>
                <a:ea typeface="Calibri" panose="020F0502020204030204" pitchFamily="34" charset="0"/>
                <a:cs typeface="Times New Roman" panose="02020603050405020304" pitchFamily="18" charset="0"/>
              </a:rPr>
              <a:t>Core data points</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50000"/>
              </a:lnSpc>
              <a:buFont typeface="Times New Roman" panose="02020603050405020304" pitchFamily="18" charset="0"/>
              <a:buChar char="-"/>
            </a:pP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P1, P3, P4</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P6</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are </a:t>
            </a:r>
            <a:r>
              <a:rPr lang="en-IN" sz="4000" b="1" i="1" kern="100" dirty="0">
                <a:latin typeface="Times New Roman" panose="02020603050405020304" pitchFamily="18" charset="0"/>
                <a:ea typeface="Calibri" panose="020F0502020204030204" pitchFamily="34" charset="0"/>
                <a:cs typeface="Times New Roman" panose="02020603050405020304" pitchFamily="18" charset="0"/>
              </a:rPr>
              <a:t>Border data points</a:t>
            </a:r>
          </a:p>
          <a:p>
            <a:pPr marL="342900" lvl="0" indent="-342900" algn="just">
              <a:lnSpc>
                <a:spcPct val="150000"/>
              </a:lnSpc>
              <a:spcAft>
                <a:spcPts val="800"/>
              </a:spcAft>
              <a:buFont typeface="Times New Roman" panose="02020603050405020304" pitchFamily="18" charset="0"/>
              <a:buChar char="-"/>
            </a:pPr>
            <a:r>
              <a:rPr lang="en-IN" sz="4000" b="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P7</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is </a:t>
            </a:r>
            <a:r>
              <a:rPr lang="en-IN" sz="4000" b="1" i="1" kern="100" dirty="0">
                <a:effectLst/>
                <a:latin typeface="Times New Roman" panose="02020603050405020304" pitchFamily="18" charset="0"/>
                <a:ea typeface="Calibri" panose="020F0502020204030204" pitchFamily="34" charset="0"/>
                <a:cs typeface="Times New Roman" panose="02020603050405020304" pitchFamily="18" charset="0"/>
              </a:rPr>
              <a:t>Noise </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(or) </a:t>
            </a:r>
            <a:r>
              <a:rPr lang="en-IN" sz="4000" b="1" i="1" kern="100"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Outlier</a:t>
            </a:r>
            <a:r>
              <a:rPr lang="en-IN" sz="4000" b="1" i="1"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data point.</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There are </a:t>
            </a:r>
            <a:r>
              <a:rPr lang="en-IN" sz="4000" b="1" i="1" kern="100" dirty="0">
                <a:effectLst/>
                <a:latin typeface="Times New Roman" panose="02020603050405020304" pitchFamily="18" charset="0"/>
                <a:ea typeface="Calibri" panose="020F0502020204030204" pitchFamily="34" charset="0"/>
                <a:cs typeface="Times New Roman" panose="02020603050405020304" pitchFamily="18" charset="0"/>
              </a:rPr>
              <a:t>two core</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data points that means there are </a:t>
            </a:r>
            <a:r>
              <a:rPr lang="en-IN" sz="4000" b="1" i="1" kern="100" dirty="0">
                <a:effectLst/>
                <a:latin typeface="Times New Roman" panose="02020603050405020304" pitchFamily="18" charset="0"/>
                <a:ea typeface="Calibri" panose="020F0502020204030204" pitchFamily="34" charset="0"/>
                <a:cs typeface="Times New Roman" panose="02020603050405020304" pitchFamily="18" charset="0"/>
              </a:rPr>
              <a:t>two clusters.</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Those are </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Cluster-1:</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P2: P1, P3</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40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indent="457200" algn="just">
              <a:lnSpc>
                <a:spcPct val="150000"/>
              </a:lnSpc>
              <a:spcAft>
                <a:spcPts val="800"/>
              </a:spcAft>
            </a:pP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Cluster-2: </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a:t>
            </a:r>
            <a:r>
              <a:rPr lang="en-IN" sz="4000" b="1" kern="100" dirty="0">
                <a:effectLst/>
                <a:latin typeface="Times New Roman" panose="02020603050405020304" pitchFamily="18" charset="0"/>
                <a:ea typeface="Calibri" panose="020F0502020204030204" pitchFamily="34" charset="0"/>
                <a:cs typeface="Times New Roman" panose="02020603050405020304" pitchFamily="18" charset="0"/>
              </a:rPr>
              <a:t>P5: P4, P6</a:t>
            </a:r>
            <a:r>
              <a:rPr lang="en-IN" sz="40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IN" sz="2800" kern="1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3251818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algn="just">
              <a:lnSpc>
                <a:spcPct val="150000"/>
              </a:lnSpc>
              <a:spcAft>
                <a:spcPts val="800"/>
              </a:spcAft>
            </a:pP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Now, try to draw </a:t>
            </a:r>
            <a:r>
              <a:rPr lang="en-IN" sz="2800" b="1" kern="100" dirty="0">
                <a:effectLst/>
                <a:latin typeface="Times New Roman" panose="02020603050405020304" pitchFamily="18" charset="0"/>
                <a:ea typeface="Calibri" panose="020F0502020204030204" pitchFamily="34" charset="0"/>
                <a:cs typeface="Times New Roman" panose="02020603050405020304" pitchFamily="18" charset="0"/>
              </a:rPr>
              <a:t>clusters</a:t>
            </a:r>
            <a:r>
              <a:rPr lang="en-IN" sz="2800" kern="100" dirty="0">
                <a:effectLst/>
                <a:latin typeface="Times New Roman" panose="02020603050405020304" pitchFamily="18" charset="0"/>
                <a:ea typeface="Calibri" panose="020F0502020204030204" pitchFamily="34" charset="0"/>
                <a:cs typeface="Times New Roman" panose="02020603050405020304" pitchFamily="18" charset="0"/>
              </a:rPr>
              <a:t> on 2D space.</a:t>
            </a:r>
            <a:endParaRPr lang="en-IN"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800"/>
              </a:spcAft>
              <a:buNone/>
            </a:pPr>
            <a:endParaRPr lang="en-IN" sz="2800" kern="1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xmlns="" id="{517B140B-C0D6-780B-4EF5-382C882C64A0}"/>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187624" y="1124743"/>
            <a:ext cx="6048672" cy="5356757"/>
          </a:xfrm>
          <a:prstGeom prst="rect">
            <a:avLst/>
          </a:prstGeom>
          <a:noFill/>
          <a:ln>
            <a:noFill/>
          </a:ln>
        </p:spPr>
      </p:pic>
    </p:spTree>
    <p:extLst>
      <p:ext uri="{BB962C8B-B14F-4D97-AF65-F5344CB8AC3E}">
        <p14:creationId xmlns:p14="http://schemas.microsoft.com/office/powerpoint/2010/main" xmlns="" val="1736940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435280" cy="6336704"/>
          </a:xfrm>
        </p:spPr>
        <p:txBody>
          <a:bodyPr>
            <a:normAutofit/>
          </a:bodyPr>
          <a:lstStyle/>
          <a:p>
            <a:pPr marL="0" indent="0" algn="just">
              <a:lnSpc>
                <a:spcPct val="150000"/>
              </a:lnSpc>
              <a:spcAft>
                <a:spcPts val="800"/>
              </a:spcAft>
              <a:buNone/>
            </a:pPr>
            <a:endParaRPr lang="en-IN"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Figure">
            <a:extLst>
              <a:ext uri="{FF2B5EF4-FFF2-40B4-BE49-F238E27FC236}">
                <a16:creationId xmlns:a16="http://schemas.microsoft.com/office/drawing/2014/main" xmlns="" id="{EA72D1FA-F6A0-2F4E-5DBD-3542361AC6B8}"/>
              </a:ext>
            </a:extLst>
          </p:cNvPr>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330288" y="692696"/>
            <a:ext cx="8483423" cy="5328592"/>
          </a:xfrm>
          <a:prstGeom prst="rect">
            <a:avLst/>
          </a:prstGeom>
          <a:noFill/>
          <a:ln>
            <a:noFill/>
          </a:ln>
        </p:spPr>
      </p:pic>
    </p:spTree>
    <p:extLst>
      <p:ext uri="{BB962C8B-B14F-4D97-AF65-F5344CB8AC3E}">
        <p14:creationId xmlns:p14="http://schemas.microsoft.com/office/powerpoint/2010/main" xmlns="" val="11235490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TotalTime>
  <Words>1158</Words>
  <Application>Microsoft Office PowerPoint</Application>
  <PresentationFormat>On-screen Show (4:3)</PresentationFormat>
  <Paragraphs>264</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Density–Based Methods (DBSCAN Algorithm)</vt:lpstr>
      <vt:lpstr>Slide 2</vt:lpstr>
      <vt:lpstr>Slide 3</vt:lpstr>
      <vt:lpstr>DBSCAN Algorithm (Density-Based Spatial Clustering of Applications with Noise). </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Lazy Learners (or Learning from Your Neighbors)</dc:title>
  <dc:creator>Admin</dc:creator>
  <cp:lastModifiedBy>Webadmin</cp:lastModifiedBy>
  <cp:revision>181</cp:revision>
  <dcterms:created xsi:type="dcterms:W3CDTF">2024-01-02T04:37:34Z</dcterms:created>
  <dcterms:modified xsi:type="dcterms:W3CDTF">2026-09-29T05:28:26Z</dcterms:modified>
</cp:coreProperties>
</file>