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CA95B-1903-43C5-A3A6-1005151DCF7E}" type="datetimeFigureOut">
              <a:rPr lang="en-US" smtClean="0"/>
              <a:pPr/>
              <a:t>5/24/2020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B4BE46-A31A-44DD-B8A1-1A122C09429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3600"/>
            <a:ext cx="7772400" cy="1470025"/>
          </a:xfrm>
        </p:spPr>
        <p:txBody>
          <a:bodyPr>
            <a:normAutofit/>
          </a:bodyPr>
          <a:lstStyle/>
          <a:p>
            <a:r>
              <a:rPr lang="en-US" sz="4000" b="1" dirty="0" smtClean="0"/>
              <a:t>Database Programming using</a:t>
            </a:r>
            <a:br>
              <a:rPr lang="en-US" sz="4000" b="1" dirty="0" smtClean="0"/>
            </a:br>
            <a:r>
              <a:rPr lang="en-US" sz="4000" b="1" dirty="0" smtClean="0">
                <a:solidFill>
                  <a:srgbClr val="FF0000"/>
                </a:solidFill>
              </a:rPr>
              <a:t>JDBC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229600" cy="6553200"/>
          </a:xfrm>
        </p:spPr>
        <p:txBody>
          <a:bodyPr>
            <a:normAutofit lnSpcReduction="10000"/>
          </a:bodyPr>
          <a:lstStyle/>
          <a:p>
            <a:r>
              <a:rPr lang="en-US" sz="2400" b="1" dirty="0" smtClean="0"/>
              <a:t>JDBC</a:t>
            </a:r>
            <a:r>
              <a:rPr lang="en-US" sz="2400" dirty="0" smtClean="0"/>
              <a:t> – Java DataBase Connectivity.</a:t>
            </a:r>
          </a:p>
          <a:p>
            <a:r>
              <a:rPr lang="en-US" sz="2400" dirty="0" smtClean="0"/>
              <a:t>Java Database Connectivity defines a set of classes that can execute SQL statements through applications.</a:t>
            </a:r>
          </a:p>
          <a:p>
            <a:r>
              <a:rPr lang="en-US" sz="2400" dirty="0" smtClean="0"/>
              <a:t>JDBC APIs are used by java applications to communicate with any database.</a:t>
            </a:r>
          </a:p>
          <a:p>
            <a:r>
              <a:rPr lang="en-US" sz="2400" dirty="0" smtClean="0"/>
              <a:t>In otherwords,we use JDBC to provide communication between application and  database.</a:t>
            </a:r>
          </a:p>
          <a:p>
            <a:endParaRPr lang="en-US" sz="2400" dirty="0"/>
          </a:p>
          <a:p>
            <a:pPr>
              <a:buNone/>
            </a:pPr>
            <a:r>
              <a:rPr lang="en-US" sz="2400" dirty="0" smtClean="0"/>
              <a:t>				</a:t>
            </a:r>
          </a:p>
          <a:p>
            <a:endParaRPr lang="en-US" sz="2400" dirty="0"/>
          </a:p>
          <a:p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There are some basic steps in JDBC database connectivity</a:t>
            </a:r>
          </a:p>
          <a:p>
            <a:pPr lvl="1"/>
            <a:r>
              <a:rPr lang="en-US" sz="2000" b="1" dirty="0" smtClean="0"/>
              <a:t>Step 1:</a:t>
            </a:r>
            <a:r>
              <a:rPr lang="en-US" sz="2000" dirty="0" smtClean="0"/>
              <a:t> Obtaining a connection.</a:t>
            </a:r>
          </a:p>
          <a:p>
            <a:pPr lvl="1"/>
            <a:r>
              <a:rPr lang="en-US" sz="2000" b="1" dirty="0" smtClean="0"/>
              <a:t>Step 2 : </a:t>
            </a:r>
            <a:r>
              <a:rPr lang="en-US" sz="2000" dirty="0" smtClean="0"/>
              <a:t>Creating a JDBC statement.</a:t>
            </a:r>
          </a:p>
          <a:p>
            <a:pPr lvl="1"/>
            <a:r>
              <a:rPr lang="en-US" sz="2000" b="1" dirty="0" smtClean="0"/>
              <a:t>Step 3:</a:t>
            </a:r>
            <a:r>
              <a:rPr lang="en-US" sz="2000" dirty="0" smtClean="0"/>
              <a:t> Executing SQL statements.</a:t>
            </a:r>
          </a:p>
          <a:p>
            <a:pPr lvl="1"/>
            <a:r>
              <a:rPr lang="en-US" sz="2000" b="1" dirty="0" smtClean="0"/>
              <a:t>Step 4:</a:t>
            </a:r>
            <a:r>
              <a:rPr lang="en-US" sz="2000" dirty="0" smtClean="0"/>
              <a:t> Closing the Connection.</a:t>
            </a:r>
          </a:p>
          <a:p>
            <a:pPr>
              <a:buNone/>
            </a:pP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3048000"/>
            <a:ext cx="1752600" cy="10668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Java</a:t>
            </a:r>
          </a:p>
          <a:p>
            <a:pPr algn="ctr"/>
            <a:r>
              <a:rPr lang="en-US" b="1" dirty="0" smtClean="0"/>
              <a:t>Application</a:t>
            </a:r>
            <a:endParaRPr lang="en-US" b="1" dirty="0"/>
          </a:p>
        </p:txBody>
      </p:sp>
      <p:sp>
        <p:nvSpPr>
          <p:cNvPr id="6" name="Oval 5"/>
          <p:cNvSpPr/>
          <p:nvPr/>
        </p:nvSpPr>
        <p:spPr>
          <a:xfrm>
            <a:off x="3657600" y="2971800"/>
            <a:ext cx="1752600" cy="1219200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JDBC</a:t>
            </a:r>
          </a:p>
          <a:p>
            <a:pPr algn="ctr"/>
            <a:r>
              <a:rPr lang="en-US" b="1" dirty="0" smtClean="0"/>
              <a:t>API</a:t>
            </a:r>
            <a:endParaRPr lang="en-US" b="1" dirty="0"/>
          </a:p>
        </p:txBody>
      </p:sp>
      <p:sp>
        <p:nvSpPr>
          <p:cNvPr id="7" name="Can 6"/>
          <p:cNvSpPr/>
          <p:nvPr/>
        </p:nvSpPr>
        <p:spPr>
          <a:xfrm>
            <a:off x="6324600" y="2895600"/>
            <a:ext cx="1219200" cy="1371600"/>
          </a:xfrm>
          <a:prstGeom prst="ca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Database</a:t>
            </a:r>
            <a:endParaRPr lang="en-US" b="1" dirty="0"/>
          </a:p>
        </p:txBody>
      </p:sp>
      <p:cxnSp>
        <p:nvCxnSpPr>
          <p:cNvPr id="15" name="Straight Arrow Connector 14"/>
          <p:cNvCxnSpPr>
            <a:endCxn id="6" idx="2"/>
          </p:cNvCxnSpPr>
          <p:nvPr/>
        </p:nvCxnSpPr>
        <p:spPr>
          <a:xfrm>
            <a:off x="2590800" y="3581400"/>
            <a:ext cx="10668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6" idx="6"/>
            <a:endCxn id="7" idx="2"/>
          </p:cNvCxnSpPr>
          <p:nvPr/>
        </p:nvCxnSpPr>
        <p:spPr>
          <a:xfrm>
            <a:off x="5410200" y="3581400"/>
            <a:ext cx="91440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"/>
            <a:ext cx="8534400" cy="655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										</a:t>
            </a:r>
            <a:endParaRPr lang="en-US" sz="2400" dirty="0"/>
          </a:p>
        </p:txBody>
      </p:sp>
      <p:sp>
        <p:nvSpPr>
          <p:cNvPr id="4" name="Rounded Rectangle 3"/>
          <p:cNvSpPr/>
          <p:nvPr/>
        </p:nvSpPr>
        <p:spPr>
          <a:xfrm>
            <a:off x="2362200" y="685800"/>
            <a:ext cx="1905000" cy="1219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Registering a Driver class with Driver manager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5257800" y="685800"/>
            <a:ext cx="1905000" cy="1219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Get a Connection using Driver Manager</a:t>
            </a:r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5257800" y="2819400"/>
            <a:ext cx="1905000" cy="1219200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Creating a JDBC Statement</a:t>
            </a:r>
            <a:endParaRPr lang="en-US" dirty="0"/>
          </a:p>
        </p:txBody>
      </p:sp>
      <p:sp>
        <p:nvSpPr>
          <p:cNvPr id="8" name="Rounded Rectangle 7"/>
          <p:cNvSpPr/>
          <p:nvPr/>
        </p:nvSpPr>
        <p:spPr>
          <a:xfrm>
            <a:off x="2438400" y="2819400"/>
            <a:ext cx="1905000" cy="12192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Executing SQL Statements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3810000" y="5257800"/>
            <a:ext cx="1905000" cy="12192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Closing the Connection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267200" y="1295400"/>
            <a:ext cx="9906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210300" y="1905000"/>
            <a:ext cx="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343400" y="3429000"/>
            <a:ext cx="914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3390900" y="4038600"/>
            <a:ext cx="1371600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934200" y="6858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ii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38600" y="6858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00B0F0"/>
                </a:solidFill>
              </a:rPr>
              <a:t>i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0" y="28194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62400" y="28194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3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10200" y="52578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4</a:t>
            </a:r>
            <a:endParaRPr lang="en-US" dirty="0">
              <a:solidFill>
                <a:srgbClr val="00B0F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657600" y="228600"/>
            <a:ext cx="2445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Obtaining a Connection 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2133600" y="228600"/>
            <a:ext cx="5257800" cy="1905000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6858000" y="228600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B0F0"/>
                </a:solidFill>
              </a:rPr>
              <a:t>1</a:t>
            </a:r>
            <a:endParaRPr lang="en-US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"/>
            <a:ext cx="8534400" cy="6705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/>
              <a:t>Step 1: (</a:t>
            </a:r>
            <a:r>
              <a:rPr lang="en-US" sz="2400" u="sng" dirty="0" smtClean="0"/>
              <a:t>Obtaining a Connection)</a:t>
            </a:r>
          </a:p>
          <a:p>
            <a:r>
              <a:rPr lang="en-US" sz="2400" dirty="0" smtClean="0"/>
              <a:t>In this step, we can obtain a connection with the database by registering a driver class with driver manager and establishing a connection using driver manager.</a:t>
            </a:r>
            <a:endParaRPr lang="en-US" sz="2400" dirty="0"/>
          </a:p>
          <a:p>
            <a:pPr>
              <a:buNone/>
            </a:pPr>
            <a:endParaRPr lang="en-US" sz="2400" dirty="0" smtClean="0"/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Invoke ‘</a:t>
            </a:r>
            <a:r>
              <a:rPr lang="en-US" sz="2400" b="1" dirty="0" smtClean="0">
                <a:solidFill>
                  <a:srgbClr val="C00000"/>
                </a:solidFill>
              </a:rPr>
              <a:t>class.forName(“driver class name”)</a:t>
            </a:r>
            <a:r>
              <a:rPr lang="en-US" sz="2400" dirty="0" smtClean="0"/>
              <a:t>’ method to load or register a driver class with driver manager.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u="sng" dirty="0" smtClean="0"/>
              <a:t>Example:</a:t>
            </a:r>
          </a:p>
          <a:p>
            <a:pPr>
              <a:buNone/>
            </a:pPr>
            <a:r>
              <a:rPr lang="en-US" sz="2400" dirty="0" smtClean="0"/>
              <a:t>		class.forName(“oracle.jdbc.driver.OracleDriver”);</a:t>
            </a:r>
          </a:p>
          <a:p>
            <a:pPr>
              <a:buNone/>
            </a:pPr>
            <a:endParaRPr lang="en-US" sz="2000" dirty="0" smtClean="0"/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Invoke ‘</a:t>
            </a:r>
            <a:r>
              <a:rPr lang="en-US" sz="2400" b="1" dirty="0" err="1" smtClean="0">
                <a:solidFill>
                  <a:srgbClr val="C00000"/>
                </a:solidFill>
              </a:rPr>
              <a:t>getConnection</a:t>
            </a:r>
            <a:r>
              <a:rPr lang="en-US" sz="2400" b="1" dirty="0" smtClean="0">
                <a:solidFill>
                  <a:srgbClr val="C00000"/>
                </a:solidFill>
              </a:rPr>
              <a:t>(“url”,”username”,”password”)</a:t>
            </a:r>
            <a:r>
              <a:rPr lang="en-US" sz="2400" dirty="0" smtClean="0"/>
              <a:t>’ method to create/establish connection with the database.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u="sng" dirty="0" smtClean="0"/>
              <a:t>Example:</a:t>
            </a:r>
          </a:p>
          <a:p>
            <a:pPr>
              <a:buNone/>
            </a:pPr>
            <a:r>
              <a:rPr lang="en-US" sz="2400" dirty="0" smtClean="0"/>
              <a:t> 		Connection</a:t>
            </a:r>
            <a:r>
              <a:rPr lang="en-US" sz="2400" dirty="0"/>
              <a:t> </a:t>
            </a:r>
            <a:r>
              <a:rPr lang="en-US" sz="2400" dirty="0" smtClean="0"/>
              <a:t>con=</a:t>
            </a:r>
            <a:r>
              <a:rPr lang="en-US" sz="2400" dirty="0" err="1" smtClean="0"/>
              <a:t>DriverManager.getConnection</a:t>
            </a:r>
            <a:r>
              <a:rPr lang="en-US" sz="2400" dirty="0" smtClean="0"/>
              <a:t>(</a:t>
            </a:r>
            <a:r>
              <a:rPr lang="en-US" sz="2400" dirty="0"/>
              <a:t>  </a:t>
            </a:r>
          </a:p>
          <a:p>
            <a:pPr>
              <a:buNone/>
            </a:pPr>
            <a:r>
              <a:rPr lang="en-US" sz="2400" dirty="0" smtClean="0"/>
              <a:t>	"</a:t>
            </a:r>
            <a:r>
              <a:rPr lang="en-US" sz="2400" dirty="0"/>
              <a:t>jdbc:oracle:thin:@localhost:1521:xe","system","password");  </a:t>
            </a:r>
          </a:p>
          <a:p>
            <a:pPr>
              <a:buNone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763000" cy="6553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b="1" u="sng" dirty="0" smtClean="0"/>
              <a:t>Step 2: (</a:t>
            </a:r>
            <a:r>
              <a:rPr lang="en-US" sz="2400" u="sng" dirty="0" smtClean="0"/>
              <a:t>Creating a JDBC Statement)</a:t>
            </a:r>
          </a:p>
          <a:p>
            <a:r>
              <a:rPr lang="en-US" sz="2400" dirty="0" smtClean="0"/>
              <a:t>After the connection made, we need to create the JDBC statement object to execute SQL statements.</a:t>
            </a:r>
          </a:p>
          <a:p>
            <a:r>
              <a:rPr lang="en-US" sz="2400" dirty="0" smtClean="0"/>
              <a:t>To create  JDBC statement object , 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Invoke ‘</a:t>
            </a:r>
            <a:r>
              <a:rPr lang="en-US" sz="2400" b="1" dirty="0" smtClean="0">
                <a:solidFill>
                  <a:srgbClr val="C00000"/>
                </a:solidFill>
              </a:rPr>
              <a:t>CreateStatement()</a:t>
            </a:r>
            <a:r>
              <a:rPr lang="en-US" sz="2400" dirty="0" smtClean="0"/>
              <a:t>’ method on the current connection object.</a:t>
            </a:r>
          </a:p>
          <a:p>
            <a:r>
              <a:rPr lang="en-US" sz="2400" dirty="0" smtClean="0"/>
              <a:t>The following code shows how to create a statement object.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u="sng" dirty="0" smtClean="0"/>
              <a:t>Example:</a:t>
            </a:r>
          </a:p>
          <a:p>
            <a:pPr>
              <a:buNone/>
            </a:pPr>
            <a:r>
              <a:rPr lang="en-US" sz="2400" dirty="0" smtClean="0"/>
              <a:t>		Statement stmt=</a:t>
            </a:r>
            <a:r>
              <a:rPr lang="en-US" sz="2400" dirty="0" err="1" smtClean="0"/>
              <a:t>con.CreateStatement</a:t>
            </a:r>
            <a:r>
              <a:rPr lang="en-US" sz="2400" dirty="0" smtClean="0"/>
              <a:t>();</a:t>
            </a:r>
          </a:p>
          <a:p>
            <a:pPr>
              <a:buNone/>
            </a:pPr>
            <a:endParaRPr lang="en-US" sz="2000" dirty="0" smtClean="0"/>
          </a:p>
          <a:p>
            <a:pPr>
              <a:buNone/>
            </a:pPr>
            <a:r>
              <a:rPr lang="en-US" sz="2400" b="1" u="sng" dirty="0" smtClean="0"/>
              <a:t>Step 3: (</a:t>
            </a:r>
            <a:r>
              <a:rPr lang="en-US" sz="2400" u="sng" dirty="0" smtClean="0"/>
              <a:t>Execute SQL Statements)</a:t>
            </a:r>
          </a:p>
          <a:p>
            <a:r>
              <a:rPr lang="en-US" sz="2400" dirty="0" smtClean="0"/>
              <a:t>After the statement object created, it can be used to execute SQL statements by using </a:t>
            </a:r>
            <a:r>
              <a:rPr lang="en-US" sz="2400" b="1" dirty="0" smtClean="0">
                <a:solidFill>
                  <a:srgbClr val="C00000"/>
                </a:solidFill>
              </a:rPr>
              <a:t>executeUpdate()</a:t>
            </a:r>
            <a:r>
              <a:rPr lang="en-US" sz="2400" b="1" dirty="0" smtClean="0"/>
              <a:t> </a:t>
            </a:r>
            <a:r>
              <a:rPr lang="en-US" sz="2400" dirty="0" smtClean="0"/>
              <a:t>or </a:t>
            </a:r>
            <a:r>
              <a:rPr lang="en-US" sz="2400" b="1" dirty="0" smtClean="0">
                <a:solidFill>
                  <a:srgbClr val="C00000"/>
                </a:solidFill>
              </a:rPr>
              <a:t>executeQuery() </a:t>
            </a:r>
            <a:r>
              <a:rPr lang="en-US" sz="2400" dirty="0" smtClean="0"/>
              <a:t>method.</a:t>
            </a:r>
          </a:p>
          <a:p>
            <a:pPr>
              <a:buFont typeface="Wingdings" pitchFamily="2" charset="2"/>
              <a:buChar char="ü"/>
            </a:pPr>
            <a:r>
              <a:rPr lang="en-US" sz="2400" dirty="0" smtClean="0"/>
              <a:t>The executeQuery() method is used to execute only SELECT SQL statements.</a:t>
            </a:r>
          </a:p>
          <a:p>
            <a:pPr>
              <a:buNone/>
            </a:pP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"/>
            <a:ext cx="8763000" cy="65532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 smtClean="0"/>
              <a:t>The executeUpdate() method is used to execute all other SQL statements  such as INSERT,UPDATE and DELETE except SELECT statement.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u="sng" dirty="0" smtClean="0"/>
              <a:t>Example:</a:t>
            </a:r>
          </a:p>
          <a:p>
            <a:pPr>
              <a:buNone/>
            </a:pPr>
            <a:r>
              <a:rPr lang="en-US" sz="2400" b="1" dirty="0" smtClean="0"/>
              <a:t>		</a:t>
            </a:r>
            <a:r>
              <a:rPr lang="en-US" sz="2400" dirty="0" smtClean="0">
                <a:solidFill>
                  <a:srgbClr val="00B050"/>
                </a:solidFill>
              </a:rPr>
              <a:t>//using executeQuery()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	</a:t>
            </a:r>
            <a:r>
              <a:rPr lang="en-US" sz="2400" dirty="0" smtClean="0"/>
              <a:t>String query=“select * from student”;</a:t>
            </a:r>
          </a:p>
          <a:p>
            <a:pPr>
              <a:buNone/>
            </a:pPr>
            <a:r>
              <a:rPr lang="en-US" sz="2400" b="1" dirty="0"/>
              <a:t>	</a:t>
            </a:r>
            <a:r>
              <a:rPr lang="en-US" sz="2400" b="1" dirty="0" smtClean="0"/>
              <a:t>	</a:t>
            </a:r>
            <a:r>
              <a:rPr lang="en-US" sz="2400" dirty="0" err="1" smtClean="0"/>
              <a:t>resultset</a:t>
            </a:r>
            <a:r>
              <a:rPr lang="en-US" sz="2400" dirty="0" smtClean="0"/>
              <a:t> res=</a:t>
            </a:r>
            <a:r>
              <a:rPr lang="en-US" sz="2400" dirty="0" err="1" smtClean="0"/>
              <a:t>stmt.executeQuery</a:t>
            </a:r>
            <a:r>
              <a:rPr lang="en-US" sz="2400" dirty="0" smtClean="0"/>
              <a:t>(query);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//using executeUpdate()</a:t>
            </a:r>
          </a:p>
          <a:p>
            <a:pPr>
              <a:buNone/>
            </a:pPr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	</a:t>
            </a:r>
            <a:r>
              <a:rPr lang="en-US" sz="2400" dirty="0" smtClean="0"/>
              <a:t> String query=“insert into student values(501,’abc’,19)”;</a:t>
            </a:r>
          </a:p>
          <a:p>
            <a:pPr>
              <a:buNone/>
            </a:pPr>
            <a:r>
              <a:rPr lang="en-US" sz="2400" dirty="0">
                <a:solidFill>
                  <a:srgbClr val="00B050"/>
                </a:solidFill>
              </a:rPr>
              <a:t>	</a:t>
            </a:r>
            <a:r>
              <a:rPr lang="en-US" sz="2400" dirty="0" smtClean="0">
                <a:solidFill>
                  <a:srgbClr val="00B050"/>
                </a:solidFill>
              </a:rPr>
              <a:t>	 </a:t>
            </a:r>
            <a:r>
              <a:rPr lang="en-US" sz="2400" dirty="0" smtClean="0"/>
              <a:t>stmt.executeUpdate(query);</a:t>
            </a:r>
          </a:p>
          <a:p>
            <a:pPr>
              <a:buNone/>
            </a:pPr>
            <a:r>
              <a:rPr lang="en-US" sz="2400" b="1" u="sng" dirty="0" smtClean="0"/>
              <a:t>Step 4: </a:t>
            </a:r>
            <a:r>
              <a:rPr lang="en-US" sz="2400" u="sng" dirty="0" smtClean="0"/>
              <a:t>(Closing the connection)</a:t>
            </a:r>
          </a:p>
          <a:p>
            <a:r>
              <a:rPr lang="en-US" sz="2400" dirty="0" smtClean="0"/>
              <a:t>After executing all the required SQL statements, we need to close the connection and release the session.</a:t>
            </a:r>
          </a:p>
          <a:p>
            <a:r>
              <a:rPr lang="en-US" sz="2400" dirty="0" smtClean="0"/>
              <a:t>Invoke ‘</a:t>
            </a:r>
            <a:r>
              <a:rPr lang="en-US" sz="2400" b="1" dirty="0" smtClean="0">
                <a:solidFill>
                  <a:srgbClr val="C00000"/>
                </a:solidFill>
              </a:rPr>
              <a:t>close()</a:t>
            </a:r>
            <a:r>
              <a:rPr lang="en-US" sz="2400" dirty="0" smtClean="0"/>
              <a:t>’ method to close/release the connection.</a:t>
            </a:r>
          </a:p>
          <a:p>
            <a:pPr>
              <a:buNone/>
            </a:pPr>
            <a:r>
              <a:rPr lang="en-US" sz="2400" dirty="0"/>
              <a:t>	</a:t>
            </a:r>
            <a:r>
              <a:rPr lang="en-US" sz="2400" u="sng" dirty="0" smtClean="0"/>
              <a:t>Example:</a:t>
            </a:r>
            <a:r>
              <a:rPr lang="en-US" sz="2400" dirty="0" smtClean="0"/>
              <a:t>	con.close();</a:t>
            </a:r>
            <a:endParaRPr lang="en-US" sz="2400" u="sng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5048683</TotalTime>
  <Words>219</Words>
  <Application>Microsoft Office PowerPoint</Application>
  <PresentationFormat>On-screen Show (4:3)</PresentationFormat>
  <Paragraphs>68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Database Programming using JDBC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Database Programming using JDBC</dc:title>
  <dc:creator>NNRG</dc:creator>
  <cp:lastModifiedBy>Madhu</cp:lastModifiedBy>
  <cp:revision>66</cp:revision>
  <dcterms:created xsi:type="dcterms:W3CDTF">2019-03-26T04:40:16Z</dcterms:created>
  <dcterms:modified xsi:type="dcterms:W3CDTF">2020-05-24T10:05:28Z</dcterms:modified>
</cp:coreProperties>
</file>