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3" r:id="rId3"/>
    <p:sldId id="264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hu T" initials="MT" lastIdx="1" clrIdx="0">
    <p:extLst>
      <p:ext uri="{19B8F6BF-5375-455C-9EA6-DF929625EA0E}">
        <p15:presenceInfo xmlns:p15="http://schemas.microsoft.com/office/powerpoint/2012/main" xmlns="" userId="f29f56b42f6a23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EA8F8"/>
    <a:srgbClr val="FEF6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-57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5EE364-39B3-E6C2-AC2A-458547D62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3FCB90-74FD-E77A-B921-1F13ABC4B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D02E92-C6EB-3185-7598-EFB72DF5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1E3352-44CD-CFA9-2C27-84ADDA88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83FA3E-3724-21A6-A5D8-65EDAAF3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436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872739-DA69-7152-F2A7-E8ABA3F63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52E8F5-BB78-8AEB-D5F8-9433CD5D6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511EB1-F150-7C7F-D332-DBBF84C71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59EB31-F4FB-0F44-12E8-15B07336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83DB81-180C-981E-9D57-69746A63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7122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9E39A1-C68A-5EE6-DB8D-91F01079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90C1A9-1211-BF98-A40F-52497C959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280C71-F952-D6D2-FEC3-55B67BE84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B1206C-7F4B-E0ED-A190-D3C15F09C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A83AAD-9BD6-D097-CD41-46F2E5C0E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3764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6EF854-C476-6A08-4361-DF9D2821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1FA97D-487B-0FD8-630E-004385B68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A20099-F765-C8CC-EED8-5A132859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CD85232-3018-60FE-F6E1-E800F2D6A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55A3C0E-8B83-FA4A-D680-7804BA54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9EE644-BA11-A9B2-2759-C36FDDA28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5997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665B07-FEA1-3B79-960F-5BFDCAE66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2C3B1B-61BE-4DF6-4FE9-71C7896EF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EA5C1C3-5E82-9F99-D7B5-B44E79BD2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D819D23-B24F-B4B7-76EA-6A4432D34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C2946E-9E26-1529-2FB0-17E127B5F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80ECD2E-3CB5-96AA-1F7C-D49B72452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D125DFA-31EE-A5BF-3BA5-F7850573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A08099-5CD1-CDC6-0B8B-1F207E78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2634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DF9EDD-3971-414D-DC69-2C468603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74061C-6E7D-7F20-F20F-1EAE7F074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65E88C3-C109-FECE-BB2B-73F0BF67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572B0FD-CAEE-5FEC-AABF-A7FC7D06F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8534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0B935C0-8D4A-60AA-5ADB-CD7F96B5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266A506-DF01-A808-A470-7FA2EBE6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0436895-6F7A-E806-4EA3-621612585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66796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49F8EF-2711-ED8B-90D1-22752B159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C1938A-07AA-7FFD-0970-BDADDC1DB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C05951F-9B98-8A7B-1D05-2BEDDE459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524A791-0EF3-7E0B-C3A5-F65F9BFF4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6A6951-F554-396A-102C-F823B0D0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B730A46-A33E-D881-22C4-C472747FD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346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522BA9-A05E-881B-09A3-F8E679364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837DB4B-2DED-9FAB-E6EE-C889D607B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F73D310-FE53-7CEA-8662-61F007B71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27C7DF3-3ADD-23A1-CB46-6C0C18EED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28D80A-ABFB-76EF-B35B-8BAB0527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3240E6D-D97D-60BF-783F-46AF76C2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602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A87D91-FFB9-2B96-868D-3ABB003A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85187F3-2AF5-98D9-8B97-2F4B0540E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C6A638-216D-2080-B6F8-29846C6F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302973-C70B-F6C4-7BF9-20BB25EBA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05AABD-1798-B066-D517-42139E499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8250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42C1DA6-0818-1779-2B19-AD142BB6B2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D29AE45-F0A1-F04E-21BF-4F623D546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978E9F-6018-1DB6-4712-1077CB24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8A022A-0086-5B57-AA30-70C00A83E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FF8AE4-2020-6A64-7E20-F00A5D3C4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8150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24F17A6-461A-1496-C888-759B982C2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9CB132-D3DA-6C40-92B8-D444C0986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6E66A0-6F2E-CF46-25E9-3DE281733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24D00-8AE6-4196-ADE0-807867126087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C4593E-2259-3A49-7CA3-A919B0D8A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1B984C-A5F0-6D93-ED57-A8EFBEB96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01F00-1931-4A87-A455-8B531F4176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8268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8A9F75-15DC-B828-30F9-D0903D7D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353" y="2766218"/>
            <a:ext cx="5786718" cy="1325563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Tree Induction</a:t>
            </a:r>
            <a:endParaRPr lang="en-IN" sz="8000" dirty="0"/>
          </a:p>
        </p:txBody>
      </p:sp>
    </p:spTree>
    <p:extLst>
      <p:ext uri="{BB962C8B-B14F-4D97-AF65-F5344CB8AC3E}">
        <p14:creationId xmlns:p14="http://schemas.microsoft.com/office/powerpoint/2010/main" xmlns="" val="2736779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Decision Tree?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4728"/>
            <a:ext cx="10515600" cy="540814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Decision Tree is a type of data mining technique that is used to </a:t>
            </a:r>
            <a:r>
              <a:rPr lang="en-US" b="1" i="1" dirty="0"/>
              <a:t>build Classification Models</a:t>
            </a:r>
            <a:r>
              <a:rPr lang="en-US" dirty="0"/>
              <a:t>. It builds classification models in the form of a tree-like structure, just like its name.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A decision tree is a </a:t>
            </a:r>
            <a:r>
              <a:rPr lang="en-US" b="1" i="1" dirty="0"/>
              <a:t>flowchart-like </a:t>
            </a:r>
            <a:r>
              <a:rPr lang="en-US" dirty="0"/>
              <a:t>tree structure, where each internal node (non-leaf node) denotes a </a:t>
            </a:r>
            <a:r>
              <a:rPr lang="en-US" b="1" i="1" dirty="0">
                <a:solidFill>
                  <a:srgbClr val="0070C0"/>
                </a:solidFill>
              </a:rPr>
              <a:t>test on an attribute</a:t>
            </a:r>
            <a:r>
              <a:rPr lang="en-US" dirty="0"/>
              <a:t>, each branch represents an </a:t>
            </a:r>
            <a:r>
              <a:rPr lang="en-US" b="1" i="1" dirty="0">
                <a:solidFill>
                  <a:srgbClr val="FF0000"/>
                </a:solidFill>
              </a:rPr>
              <a:t>outcome</a:t>
            </a:r>
            <a:r>
              <a:rPr lang="en-US" b="1" i="1" dirty="0"/>
              <a:t> </a:t>
            </a:r>
            <a:r>
              <a:rPr lang="en-US" dirty="0"/>
              <a:t>of the test, and each leaf node (or terminal node) holds a </a:t>
            </a:r>
            <a:r>
              <a:rPr lang="en-US" b="1" i="1" dirty="0">
                <a:solidFill>
                  <a:srgbClr val="C00000"/>
                </a:solidFill>
              </a:rPr>
              <a:t>class label</a:t>
            </a:r>
            <a:r>
              <a:rPr lang="en-US" dirty="0"/>
              <a:t>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The topmost node in a tree is the root node. It represents the </a:t>
            </a:r>
            <a:r>
              <a:rPr lang="en-US" b="1" i="1" dirty="0"/>
              <a:t>best attribute </a:t>
            </a:r>
            <a:r>
              <a:rPr lang="en-US" dirty="0"/>
              <a:t>selected for classification.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N" sz="2800" b="1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779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59113"/>
            <a:ext cx="10515600" cy="612028"/>
          </a:xfrm>
        </p:spPr>
        <p:txBody>
          <a:bodyPr>
            <a:normAutofit/>
          </a:bodyPr>
          <a:lstStyle/>
          <a:p>
            <a:r>
              <a:rPr lang="en-IN" sz="24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endParaRPr lang="en-IN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0636"/>
            <a:ext cx="10515600" cy="58922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effectLst/>
                <a:ea typeface="Calibri" panose="020F0502020204030204" pitchFamily="34" charset="0"/>
              </a:rPr>
              <a:t>The following is a typical </a:t>
            </a:r>
            <a:r>
              <a:rPr lang="en-US" sz="2400" b="1" i="1" dirty="0">
                <a:effectLst/>
                <a:ea typeface="Calibri" panose="020F0502020204030204" pitchFamily="34" charset="0"/>
              </a:rPr>
              <a:t>decision tree</a:t>
            </a:r>
            <a:r>
              <a:rPr lang="en-US" sz="2400" dirty="0">
                <a:effectLst/>
                <a:ea typeface="Calibri" panose="020F0502020204030204" pitchFamily="34" charset="0"/>
              </a:rPr>
              <a:t>. It represents the concept </a:t>
            </a:r>
            <a:r>
              <a:rPr lang="en-US" sz="2400" b="1" i="1" dirty="0">
                <a:effectLst/>
                <a:ea typeface="Calibri" panose="020F0502020204030204" pitchFamily="34" charset="0"/>
              </a:rPr>
              <a:t>buys_computer</a:t>
            </a:r>
            <a:r>
              <a:rPr lang="en-US" sz="2400" dirty="0">
                <a:effectLst/>
                <a:ea typeface="Calibri" panose="020F0502020204030204" pitchFamily="34" charset="0"/>
              </a:rPr>
              <a:t>, that is, it </a:t>
            </a:r>
            <a:r>
              <a:rPr lang="en-US" sz="2400" b="1" i="1" dirty="0">
                <a:effectLst/>
                <a:ea typeface="Calibri" panose="020F0502020204030204" pitchFamily="34" charset="0"/>
              </a:rPr>
              <a:t>predicts</a:t>
            </a:r>
            <a:r>
              <a:rPr lang="en-US" sz="2400" dirty="0">
                <a:effectLst/>
                <a:ea typeface="Calibri" panose="020F0502020204030204" pitchFamily="34" charset="0"/>
              </a:rPr>
              <a:t> whether a customer is likely to purchase a computer.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N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52B121E-1924-249E-741B-6D32BBF2C961}"/>
              </a:ext>
            </a:extLst>
          </p:cNvPr>
          <p:cNvSpPr txBox="1"/>
          <p:nvPr/>
        </p:nvSpPr>
        <p:spPr>
          <a:xfrm>
            <a:off x="8668328" y="1912774"/>
            <a:ext cx="33726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Decision tree,</a:t>
            </a:r>
          </a:p>
          <a:p>
            <a:endParaRPr lang="en-US" sz="2400" dirty="0"/>
          </a:p>
          <a:p>
            <a:r>
              <a:rPr lang="en-US" sz="2400" b="1" dirty="0"/>
              <a:t>- Internal nodes </a:t>
            </a:r>
            <a:r>
              <a:rPr lang="en-US" sz="2400" dirty="0"/>
              <a:t>are denoted by </a:t>
            </a:r>
            <a:r>
              <a:rPr lang="en-US" sz="2400" b="1" i="1" dirty="0"/>
              <a:t>rectangles</a:t>
            </a:r>
            <a:r>
              <a:rPr lang="en-US" sz="2400" dirty="0"/>
              <a:t>, </a:t>
            </a:r>
          </a:p>
          <a:p>
            <a:endParaRPr lang="en-US" sz="2400" dirty="0"/>
          </a:p>
          <a:p>
            <a:r>
              <a:rPr lang="en-US" sz="2400" dirty="0"/>
              <a:t>- </a:t>
            </a:r>
            <a:r>
              <a:rPr lang="en-US" sz="2400" b="1" dirty="0"/>
              <a:t>leaf nodes </a:t>
            </a:r>
            <a:r>
              <a:rPr lang="en-US" sz="2400" dirty="0"/>
              <a:t>are denoted by </a:t>
            </a:r>
            <a:r>
              <a:rPr lang="en-US" sz="2400" b="1" i="1" dirty="0"/>
              <a:t>ovals</a:t>
            </a:r>
            <a:endParaRPr lang="en-IN" sz="2400" b="1" i="1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7277864D-51FD-E03B-EA9B-1C90E266312F}"/>
              </a:ext>
            </a:extLst>
          </p:cNvPr>
          <p:cNvSpPr/>
          <p:nvPr/>
        </p:nvSpPr>
        <p:spPr>
          <a:xfrm>
            <a:off x="5428997" y="3135057"/>
            <a:ext cx="1645974" cy="6429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credit_rating 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C02268A8-FEC7-418A-299D-DA635F0B6240}"/>
              </a:ext>
            </a:extLst>
          </p:cNvPr>
          <p:cNvCxnSpPr>
            <a:cxnSpLocks/>
          </p:cNvCxnSpPr>
          <p:nvPr/>
        </p:nvCxnSpPr>
        <p:spPr>
          <a:xfrm flipH="1">
            <a:off x="5614947" y="3777999"/>
            <a:ext cx="434898" cy="8799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2442E625-CAE9-676C-FB3B-09F28757273C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6748365" y="3773725"/>
            <a:ext cx="512720" cy="8935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39F67C2-1489-BD17-D359-E2C53CCE5351}"/>
              </a:ext>
            </a:extLst>
          </p:cNvPr>
          <p:cNvSpPr txBox="1"/>
          <p:nvPr/>
        </p:nvSpPr>
        <p:spPr>
          <a:xfrm>
            <a:off x="5361768" y="3943521"/>
            <a:ext cx="506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fair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22CEE6C-F59C-E9C3-E6F4-FB38BB124C50}"/>
              </a:ext>
            </a:extLst>
          </p:cNvPr>
          <p:cNvSpPr txBox="1"/>
          <p:nvPr/>
        </p:nvSpPr>
        <p:spPr>
          <a:xfrm>
            <a:off x="6983503" y="3950523"/>
            <a:ext cx="103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excellent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A15603A-F0A9-B95D-C6B0-788FCF39EC24}"/>
              </a:ext>
            </a:extLst>
          </p:cNvPr>
          <p:cNvSpPr/>
          <p:nvPr/>
        </p:nvSpPr>
        <p:spPr>
          <a:xfrm>
            <a:off x="4934861" y="4649354"/>
            <a:ext cx="1360172" cy="71438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yes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B1330B38-7595-B2A0-D81D-88E9731D3BD8}"/>
              </a:ext>
            </a:extLst>
          </p:cNvPr>
          <p:cNvSpPr/>
          <p:nvPr/>
        </p:nvSpPr>
        <p:spPr>
          <a:xfrm>
            <a:off x="6580999" y="4667244"/>
            <a:ext cx="1360172" cy="71438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xmlns="" id="{B3611814-A4FD-70E9-0666-8C6778C1F160}"/>
              </a:ext>
            </a:extLst>
          </p:cNvPr>
          <p:cNvSpPr/>
          <p:nvPr/>
        </p:nvSpPr>
        <p:spPr>
          <a:xfrm>
            <a:off x="3418347" y="1683650"/>
            <a:ext cx="1214446" cy="6429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age 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8ADAA0B3-251C-D41B-08B5-B327CE7DCA46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2136804" y="2255154"/>
            <a:ext cx="1281543" cy="952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F9C283F2-9072-A649-797E-7885DB47FA41}"/>
              </a:ext>
            </a:extLst>
          </p:cNvPr>
          <p:cNvCxnSpPr>
            <a:cxnSpLocks/>
            <a:stCxn id="13" idx="2"/>
            <a:endCxn id="20" idx="0"/>
          </p:cNvCxnSpPr>
          <p:nvPr/>
        </p:nvCxnSpPr>
        <p:spPr>
          <a:xfrm flipH="1">
            <a:off x="4020725" y="2326592"/>
            <a:ext cx="4845" cy="1211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5AB10803-C62D-67A7-5E4D-D0B41B99EB3E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632793" y="2255154"/>
            <a:ext cx="1619191" cy="8799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2BB6446-C6AB-F87F-3EE2-81C2F3E6AA5B}"/>
              </a:ext>
            </a:extLst>
          </p:cNvPr>
          <p:cNvSpPr txBox="1"/>
          <p:nvPr/>
        </p:nvSpPr>
        <p:spPr>
          <a:xfrm>
            <a:off x="2304713" y="2296945"/>
            <a:ext cx="74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youth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E7DBA46-3D03-9B55-1ADE-03E6C577B044}"/>
              </a:ext>
            </a:extLst>
          </p:cNvPr>
          <p:cNvSpPr txBox="1"/>
          <p:nvPr/>
        </p:nvSpPr>
        <p:spPr>
          <a:xfrm>
            <a:off x="3960336" y="2838458"/>
            <a:ext cx="1421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middle_aged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F187669-A43E-DD10-2789-C78D632169CD}"/>
              </a:ext>
            </a:extLst>
          </p:cNvPr>
          <p:cNvSpPr txBox="1"/>
          <p:nvPr/>
        </p:nvSpPr>
        <p:spPr>
          <a:xfrm>
            <a:off x="5475809" y="2323694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senior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7092B9F4-93BC-3278-40D2-96172B05A9A4}"/>
              </a:ext>
            </a:extLst>
          </p:cNvPr>
          <p:cNvSpPr/>
          <p:nvPr/>
        </p:nvSpPr>
        <p:spPr>
          <a:xfrm>
            <a:off x="3340639" y="3537617"/>
            <a:ext cx="1360172" cy="71438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yes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xmlns="" id="{F9C9512D-B754-2E9E-6D84-38096522A923}"/>
              </a:ext>
            </a:extLst>
          </p:cNvPr>
          <p:cNvSpPr/>
          <p:nvPr/>
        </p:nvSpPr>
        <p:spPr>
          <a:xfrm>
            <a:off x="1529581" y="3207790"/>
            <a:ext cx="1214446" cy="6429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student ?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8443CE67-DD46-72E8-09DD-842D652DF56A}"/>
              </a:ext>
            </a:extLst>
          </p:cNvPr>
          <p:cNvCxnSpPr>
            <a:cxnSpLocks/>
          </p:cNvCxnSpPr>
          <p:nvPr/>
        </p:nvCxnSpPr>
        <p:spPr>
          <a:xfrm flipH="1">
            <a:off x="1150316" y="3861493"/>
            <a:ext cx="641838" cy="7505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D419C69D-368C-472D-0400-640E66560A05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2510488" y="3850732"/>
            <a:ext cx="472177" cy="7942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8CD6A02-E7B1-A5F5-A613-276254468FBD}"/>
              </a:ext>
            </a:extLst>
          </p:cNvPr>
          <p:cNvSpPr txBox="1"/>
          <p:nvPr/>
        </p:nvSpPr>
        <p:spPr>
          <a:xfrm>
            <a:off x="964366" y="3936308"/>
            <a:ext cx="497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84E8248-C57C-29BB-CAA5-4BBE324E11F6}"/>
              </a:ext>
            </a:extLst>
          </p:cNvPr>
          <p:cNvSpPr txBox="1"/>
          <p:nvPr/>
        </p:nvSpPr>
        <p:spPr>
          <a:xfrm>
            <a:off x="2725007" y="3936308"/>
            <a:ext cx="471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51C298EC-B202-AD05-941B-CA88BC2B994E}"/>
              </a:ext>
            </a:extLst>
          </p:cNvPr>
          <p:cNvSpPr/>
          <p:nvPr/>
        </p:nvSpPr>
        <p:spPr>
          <a:xfrm>
            <a:off x="468299" y="4612038"/>
            <a:ext cx="1360172" cy="71438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yes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3BD69069-F93B-FFED-F329-A4C406F7FE75}"/>
              </a:ext>
            </a:extLst>
          </p:cNvPr>
          <p:cNvSpPr/>
          <p:nvPr/>
        </p:nvSpPr>
        <p:spPr>
          <a:xfrm>
            <a:off x="2302579" y="4644953"/>
            <a:ext cx="1360172" cy="71438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30BCFA6-358D-DB9B-0863-647F94FC8797}"/>
              </a:ext>
            </a:extLst>
          </p:cNvPr>
          <p:cNvSpPr txBox="1"/>
          <p:nvPr/>
        </p:nvSpPr>
        <p:spPr>
          <a:xfrm>
            <a:off x="4934860" y="5730927"/>
            <a:ext cx="7068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According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the decision tree provided above, the tuple (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 = senior, </a:t>
            </a:r>
            <a:r>
              <a:rPr lang="en-IN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excellent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is associated to the class label (</a:t>
            </a:r>
            <a:r>
              <a:rPr lang="en-IN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IN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yes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89717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 animBg="1"/>
      <p:bldP spid="12" grpId="0" animBg="1"/>
      <p:bldP spid="13" grpId="0" animBg="1"/>
      <p:bldP spid="17" grpId="0"/>
      <p:bldP spid="18" grpId="0"/>
      <p:bldP spid="19" grpId="0"/>
      <p:bldP spid="20" grpId="0" animBg="1"/>
      <p:bldP spid="21" grpId="0" animBg="1"/>
      <p:bldP spid="24" grpId="0"/>
      <p:bldP spid="25" grpId="0"/>
      <p:bldP spid="26" grpId="0" animBg="1"/>
      <p:bldP spid="27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Tree Induction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4728"/>
            <a:ext cx="10515600" cy="540814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 1980, </a:t>
            </a:r>
            <a:r>
              <a:rPr lang="en-US" i="1" dirty="0"/>
              <a:t>J. Ross Quinlan</a:t>
            </a:r>
            <a:r>
              <a:rPr lang="en-US" dirty="0"/>
              <a:t>, a researcher, created the </a:t>
            </a:r>
            <a:r>
              <a:rPr lang="en-US" b="1" dirty="0"/>
              <a:t>ID3 </a:t>
            </a:r>
            <a:r>
              <a:rPr lang="en-US" dirty="0"/>
              <a:t>(</a:t>
            </a:r>
            <a:r>
              <a:rPr lang="en-US" b="1" i="1" dirty="0"/>
              <a:t>Iterative Dichotomiser</a:t>
            </a:r>
            <a:r>
              <a:rPr lang="en-US" dirty="0"/>
              <a:t>) algorithm, which is a </a:t>
            </a:r>
            <a:r>
              <a:rPr lang="en-US" b="1" i="1" dirty="0"/>
              <a:t>decision tree algorithm</a:t>
            </a:r>
            <a:r>
              <a:rPr lang="en-US" dirty="0"/>
              <a:t>. Later on, he introduced </a:t>
            </a:r>
            <a:r>
              <a:rPr lang="en-US" b="1" dirty="0"/>
              <a:t>C4.5</a:t>
            </a:r>
            <a:r>
              <a:rPr lang="en-US" dirty="0"/>
              <a:t>, which was the successor of </a:t>
            </a:r>
            <a:r>
              <a:rPr lang="en-US" b="1" dirty="0"/>
              <a:t>ID3</a:t>
            </a:r>
            <a:r>
              <a:rPr lang="en-US" dirty="0"/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 1984,a group of authors published the book </a:t>
            </a:r>
            <a:r>
              <a:rPr lang="en-US" b="1" i="1" dirty="0"/>
              <a:t>Classification and Regression Trees (CART),</a:t>
            </a:r>
            <a:r>
              <a:rPr lang="en-US" dirty="0"/>
              <a:t>which described the generation of </a:t>
            </a:r>
            <a:r>
              <a:rPr lang="en-US" b="1" i="1" dirty="0"/>
              <a:t>binary decision trees</a:t>
            </a:r>
            <a:r>
              <a:rPr lang="en-US" dirty="0"/>
              <a:t>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b="1" dirty="0"/>
              <a:t>ID3</a:t>
            </a:r>
            <a:r>
              <a:rPr lang="en-US" dirty="0"/>
              <a:t> and </a:t>
            </a:r>
            <a:r>
              <a:rPr lang="en-US" b="1" dirty="0"/>
              <a:t>CART</a:t>
            </a:r>
            <a:r>
              <a:rPr lang="en-US" dirty="0"/>
              <a:t> were invented independently of one another at around the same time, yet follow a </a:t>
            </a:r>
            <a:r>
              <a:rPr lang="en-US" b="1" i="1" dirty="0"/>
              <a:t>similar approach </a:t>
            </a:r>
            <a:r>
              <a:rPr lang="en-US" dirty="0"/>
              <a:t>for creating decision trees from training tuples(Dataset).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N" sz="2800" b="1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083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Tree Algorithm: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4728"/>
            <a:ext cx="10515600" cy="540814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dirty="0"/>
              <a:t>Aim 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dirty="0"/>
              <a:t>	</a:t>
            </a:r>
            <a:r>
              <a:rPr lang="en-US" dirty="0"/>
              <a:t>Generate a </a:t>
            </a:r>
            <a:r>
              <a:rPr lang="en-US" b="1" i="1" dirty="0"/>
              <a:t>decision tree </a:t>
            </a:r>
            <a:r>
              <a:rPr lang="en-US" dirty="0"/>
              <a:t>from the training data partition(</a:t>
            </a:r>
            <a:r>
              <a:rPr lang="en-US" b="1" dirty="0"/>
              <a:t>D)</a:t>
            </a:r>
            <a:r>
              <a:rPr lang="en-US" dirty="0"/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dirty="0"/>
              <a:t>Input: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i="1" u="sng" dirty="0"/>
              <a:t>Data partition(</a:t>
            </a:r>
            <a:r>
              <a:rPr lang="en-US" b="1" i="1" u="sng" dirty="0"/>
              <a:t>D) </a:t>
            </a:r>
            <a:r>
              <a:rPr lang="en-US" b="1" dirty="0"/>
              <a:t>- </a:t>
            </a:r>
            <a:r>
              <a:rPr lang="en-US" dirty="0"/>
              <a:t>which is a set of training tuples and their 	associated class labels;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i="1" u="sng" dirty="0" err="1"/>
              <a:t>attribute_list</a:t>
            </a:r>
            <a:r>
              <a:rPr lang="en-US" i="1" u="sng" dirty="0"/>
              <a:t>: </a:t>
            </a:r>
            <a:r>
              <a:rPr lang="en-US" u="sng" dirty="0"/>
              <a:t>-</a:t>
            </a:r>
            <a:r>
              <a:rPr lang="en-US" dirty="0"/>
              <a:t> the set of candidate attributes;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i="1" u="sng" dirty="0" err="1"/>
              <a:t>Attribute_selection_measure</a:t>
            </a:r>
            <a:r>
              <a:rPr lang="en-US" i="1" u="sng" dirty="0"/>
              <a:t> -</a:t>
            </a:r>
            <a:r>
              <a:rPr lang="en-US" dirty="0"/>
              <a:t> describes the method for selecting 	the best attribute for discrimination among tuples.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dirty="0"/>
              <a:t>Output:</a:t>
            </a:r>
            <a:r>
              <a:rPr lang="en-US" dirty="0"/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	A decision tree.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N" sz="2800" b="1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344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7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Decision Tree Algorithm: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2355"/>
            <a:ext cx="10515600" cy="582051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dirty="0"/>
              <a:t>Method 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Step-1: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Begin the tree with the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root node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says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which contains the complete dataset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Step-2: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Find the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best attribute 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the dataset using </a:t>
            </a:r>
            <a:r>
              <a:rPr lang="en-IN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Attribute Selection Method (ASM)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Step-3: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Divide the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dataset(D)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into subsets that contains possible values for the best attribute.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Step-4: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Generate the decision tree node, which contains the best attribute.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Step-5: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Recursively make new decision trees using the subsets of the dataset created in step -3. Continue this process until reaches leaf nodes.</a:t>
            </a:r>
          </a:p>
        </p:txBody>
      </p:sp>
    </p:spTree>
    <p:extLst>
      <p:ext uri="{BB962C8B-B14F-4D97-AF65-F5344CB8AC3E}">
        <p14:creationId xmlns:p14="http://schemas.microsoft.com/office/powerpoint/2010/main" xmlns="" val="236963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95"/>
            <a:ext cx="10515600" cy="631358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IN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Suppose there is a person who has a </a:t>
            </a:r>
            <a:r>
              <a:rPr lang="en-IN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job offer 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wants to decide whether he should </a:t>
            </a:r>
            <a:r>
              <a:rPr lang="en-IN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accept or </a:t>
            </a:r>
            <a:r>
              <a:rPr lang="en-US" b="1" i="1" kern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decline</a:t>
            </a:r>
            <a:r>
              <a:rPr lang="en-IN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offer. Solve this problem, using the decision tree.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b="1" i="1" kern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Input: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i="1" kern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attribute_list</a:t>
            </a:r>
            <a:r>
              <a:rPr lang="en-US" sz="24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Salary, Distance and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Cab_facility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class_labels: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Accept, Decline.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7539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95"/>
            <a:ext cx="10515600" cy="631358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i="1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  <a:r>
              <a:rPr lang="en-US" b="1" i="1" u="sng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</a:t>
            </a:r>
            <a:r>
              <a:rPr lang="en-US" b="1" i="1" u="sng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put:</a:t>
            </a:r>
            <a:endParaRPr lang="en-IN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D6A1A4A-A4C7-133A-8DED-52D7EC9F91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887506"/>
            <a:ext cx="6199011" cy="539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57F94C-0CB8-C1DB-3D4E-6D02B05E3587}"/>
              </a:ext>
            </a:extLst>
          </p:cNvPr>
          <p:cNvSpPr txBox="1"/>
          <p:nvPr/>
        </p:nvSpPr>
        <p:spPr>
          <a:xfrm>
            <a:off x="176063" y="968060"/>
            <a:ext cx="6096000" cy="5316199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Method: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decision tree starts with the root node (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Salary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en-IN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root node splits further into the next decision node (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Distance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attribute) and one leaf node(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Decline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en-IN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next decision node further gets split into one decision node (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Cab_facility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attribute) and one 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Accept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Finally, the decision node(</a:t>
            </a:r>
            <a:r>
              <a:rPr lang="en-IN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Cab_facility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attribute) splits into two leaf nodes (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Accept 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IN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Decline</a:t>
            </a:r>
            <a:r>
              <a:rPr lang="en-IN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IN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6928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95"/>
            <a:ext cx="10789024" cy="631358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IN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Splitting criterion: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splitting criterion tells us the “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best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” way to separate or partition the tuples in dataset </a:t>
            </a:r>
            <a:r>
              <a:rPr lang="en-US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(D)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into individual classes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Let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splitting attribute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(a) If A is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discrete-valued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then one branch is grown for each known value of A.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436A6E-9261-3FF5-36B7-38730B98F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2789" y="3519320"/>
            <a:ext cx="2977737" cy="2173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FCF6153-3830-1125-1E66-E69330520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6068"/>
          <a:stretch/>
        </p:blipFill>
        <p:spPr bwMode="auto">
          <a:xfrm>
            <a:off x="7612976" y="3519320"/>
            <a:ext cx="3220185" cy="21732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91052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95"/>
            <a:ext cx="10789024" cy="6313580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20000"/>
              </a:lnSpc>
              <a:spcBef>
                <a:spcPts val="0"/>
              </a:spcBef>
              <a:buAutoNum type="alphaLcParenBoth" startAt="2"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 A is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continuous-valued,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then two branches are grown, corresponding to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&lt;= </a:t>
            </a:r>
            <a:r>
              <a:rPr lang="en-US" sz="26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split_point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&gt; </a:t>
            </a:r>
            <a:r>
              <a:rPr lang="en-US" sz="26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split_point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AutoNum type="alphaLcParenBoth" startAt="2"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AutoNum type="alphaLcParenBoth" startAt="2"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AutoNum type="alphaLcParenBoth" startAt="2"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AutoNum type="alphaLcParenBoth" startAt="2"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AutoNum type="alphaLcParenBoth" startAt="2"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AutoNum type="alphaLcParenBoth" startAt="2"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 A is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discrete-valued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a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binary tree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must be produced, then the test is of the form A Ꜫ S, where S is the splitting subset for A.</a:t>
            </a: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B543431-A210-224C-8887-2E59FD96A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1309" y="1492846"/>
            <a:ext cx="2946320" cy="1936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FF8CE28-8BF1-7636-121E-57B8127B2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6011" y="1492845"/>
            <a:ext cx="2603792" cy="1936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6A6F310-3A0B-C4A4-2C63-A80E2D46A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1749" y="4595533"/>
            <a:ext cx="2676942" cy="1897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C357CAF-DE43-1CAE-D4CE-2948BFF30A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1126" y="4595534"/>
            <a:ext cx="3243485" cy="191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70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517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Attribute Selection Measures: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1976"/>
            <a:ext cx="10515600" cy="5470898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When implementing a Decision tree, the primary challenge is to choose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most suitable attribute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the root node and sub-nodes.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However, there is a technique known as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Attribute selection measure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that can help resolve such issues.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The following are the most common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Attribute selection measures,</a:t>
            </a:r>
          </a:p>
          <a:p>
            <a:pPr marL="457200" lvl="1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	-  Entropy</a:t>
            </a:r>
          </a:p>
          <a:p>
            <a:pPr marL="457200" lvl="1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	-  Information Gain</a:t>
            </a:r>
            <a:endParaRPr lang="en-US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8415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517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Attribute Selection Measures:</a:t>
            </a:r>
            <a:endParaRPr lang="en-IN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EAB4E5-84C5-72D0-E6D5-8F7BB0F370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21976"/>
                <a:ext cx="10515600" cy="5470898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Entropy: </a:t>
                </a:r>
              </a:p>
              <a:p>
                <a:pPr marL="45720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It is the measure of </a:t>
                </a:r>
                <a:r>
                  <a:rPr lang="en-IN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impurity (or) uncertainty 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in the data. It lies between </a:t>
                </a:r>
                <a:r>
                  <a:rPr lang="en-IN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0 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to </a:t>
                </a:r>
                <a:r>
                  <a:rPr lang="en-IN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and is calculated using the below formula.</a:t>
                </a:r>
                <a:endParaRPr lang="en-IN" i="1" kern="100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Cascadia Code" panose="020B0609020000020004" pitchFamily="49" charset="0"/>
                </a:endParaRPr>
              </a:p>
              <a:p>
                <a:pPr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𝐸𝑛𝑡𝑟𝑜𝑝𝑦</m:t>
                      </m:r>
                      <m:r>
                        <a:rPr lang="en-IN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(</m:t>
                      </m:r>
                      <m:r>
                        <a:rPr lang="en-IN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𝐷</m:t>
                      </m:r>
                      <m:r>
                        <a:rPr lang="en-IN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)=</m:t>
                      </m:r>
                      <m:nary>
                        <m:naryPr>
                          <m:chr m:val="∑"/>
                          <m:grow m:val="on"/>
                          <m:ctrlP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</m:ctrlPr>
                        </m:naryPr>
                        <m:sub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scadia Code" panose="020B0609020000020004" pitchFamily="49" charset="0"/>
                            </a:rPr>
                            <m:t>𝑖</m:t>
                          </m:r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scadia Code" panose="020B0609020000020004" pitchFamily="49" charset="0"/>
                            </a:rPr>
                            <m:t>=1</m:t>
                          </m:r>
                        </m:sub>
                        <m:sup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scadia Code" panose="020B0609020000020004" pitchFamily="49" charset="0"/>
                            </a:rPr>
                            <m:t>𝑛</m:t>
                          </m:r>
                        </m:sup>
                        <m:e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sSubPr>
                            <m:e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sSubPr>
                            <m:e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𝑙𝑜𝑔</m:t>
                              </m:r>
                            </m:e>
                            <m:sub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sSubPr>
                            <m:e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IN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-US" sz="26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sz="26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en-US" sz="2600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lower entropy </a:t>
                </a:r>
                <a:r>
                  <a:rPr lang="en-US" sz="26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indicates a </a:t>
                </a:r>
                <a:r>
                  <a:rPr lang="en-US" sz="2600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better model</a:t>
                </a:r>
                <a:r>
                  <a:rPr lang="en-US" sz="26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, as it implies that the classes are split more effectively due to </a:t>
                </a:r>
                <a:r>
                  <a:rPr lang="en-US" sz="2600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reduced uncertainty</a:t>
                </a:r>
                <a:r>
                  <a:rPr lang="en-US" sz="26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IN" sz="2600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DEAB4E5-84C5-72D0-E6D5-8F7BB0F370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21976"/>
                <a:ext cx="10515600" cy="5470898"/>
              </a:xfrm>
              <a:blipFill>
                <a:blip r:embed="rId2"/>
                <a:stretch>
                  <a:fillRect l="-1217" t="-223" r="-11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03571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553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example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let us see the formula for a use case with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classes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32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Entropy(D) = −P(Yes)*log2(P(Yes)) − P(No)*log2(P(No))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Here,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are two classes ,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D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is the total number of samples,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P(Yes)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the probability of Yes,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P(No)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the probability of No.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 there are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many classes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then the formula is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Entropy(D) = −P1*log2(P1) − P2*log2(P2) − ....... − </a:t>
            </a:r>
            <a:r>
              <a:rPr lang="en-US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Pn</a:t>
            </a: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*log2(</a:t>
            </a:r>
            <a:r>
              <a:rPr lang="en-US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Pn</a:t>
            </a: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Here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the number of classes.</a:t>
            </a:r>
          </a:p>
        </p:txBody>
      </p:sp>
    </p:spTree>
    <p:extLst>
      <p:ext uri="{BB962C8B-B14F-4D97-AF65-F5344CB8AC3E}">
        <p14:creationId xmlns:p14="http://schemas.microsoft.com/office/powerpoint/2010/main" xmlns="" val="3419739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19EDAD-F347-AD70-A657-00266C5C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517"/>
            <a:ext cx="10515600" cy="612028"/>
          </a:xfrm>
        </p:spPr>
        <p:txBody>
          <a:bodyPr>
            <a:normAutofit/>
          </a:bodyPr>
          <a:lstStyle/>
          <a:p>
            <a:r>
              <a:rPr lang="en-IN" sz="3200" b="1" dirty="0">
                <a:effectLst/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Attribute Selection Measures:</a:t>
            </a:r>
            <a:endParaRPr lang="en-IN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1976"/>
            <a:ext cx="10515600" cy="547089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Gain: </a:t>
            </a:r>
          </a:p>
          <a:p>
            <a:pPr marL="457200" algn="just">
              <a:lnSpc>
                <a:spcPct val="150000"/>
              </a:lnSpc>
              <a:spcBef>
                <a:spcPts val="0"/>
              </a:spcBef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 method is the main method that is used to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build decision trees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algn="just">
              <a:lnSpc>
                <a:spcPct val="150000"/>
              </a:lnSpc>
              <a:spcBef>
                <a:spcPts val="0"/>
              </a:spcBef>
            </a:pPr>
            <a:endParaRPr lang="en-US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Bef>
                <a:spcPts val="0"/>
              </a:spcBef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It reduces the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number of tests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that are needed to classify the given tuple. </a:t>
            </a:r>
          </a:p>
          <a:p>
            <a:pPr marL="457200" algn="just">
              <a:lnSpc>
                <a:spcPct val="150000"/>
              </a:lnSpc>
              <a:spcBef>
                <a:spcPts val="0"/>
              </a:spcBef>
            </a:pPr>
            <a:endParaRPr lang="en-US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Bef>
                <a:spcPts val="0"/>
              </a:spcBef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attribute with the </a:t>
            </a: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highest information gain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selected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algn="just">
              <a:lnSpc>
                <a:spcPct val="150000"/>
              </a:lnSpc>
              <a:spcBef>
                <a:spcPts val="0"/>
              </a:spcBef>
            </a:pPr>
            <a:endParaRPr lang="en-US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Bef>
                <a:spcPts val="0"/>
              </a:spcBef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 is basically measuring the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change in entropy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957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EAB4E5-84C5-72D0-E6D5-8F7BB0F370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67553"/>
                <a:ext cx="10515600" cy="6125321"/>
              </a:xfrm>
            </p:spPr>
            <p:txBody>
              <a:bodyPr>
                <a:normAutofit/>
              </a:bodyPr>
              <a:lstStyle/>
              <a:p>
                <a:pPr marL="457200" algn="just">
                  <a:lnSpc>
                    <a:spcPct val="150000"/>
                  </a:lnSpc>
                </a:pP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Information gain is defined as the </a:t>
                </a:r>
                <a:r>
                  <a:rPr lang="en-IN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difference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between the </a:t>
                </a:r>
                <a:r>
                  <a:rPr lang="en-IN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original information requirement 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and the </a:t>
                </a:r>
                <a:r>
                  <a:rPr lang="en-IN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new requirement 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(i.e., obtained after portioning on attribute </a:t>
                </a:r>
                <a:r>
                  <a:rPr lang="en-IN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457200" algn="just">
                  <a:lnSpc>
                    <a:spcPct val="150000"/>
                  </a:lnSpc>
                </a:pPr>
                <a:endParaRPr lang="en-IN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kern="1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</m:ctrlPr>
                        </m:sSubPr>
                        <m:e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𝐺𝑎𝑖𝑛</m:t>
                          </m:r>
                          <m:d>
                            <m:dPr>
                              <m:ctrlP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dPr>
                            <m:e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=</m:t>
                          </m:r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𝐸𝑛𝑡𝑟𝑜𝑝𝑦</m:t>
                          </m:r>
                          <m:d>
                            <m:dPr>
                              <m:ctrlP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dPr>
                            <m:e>
                              <m:r>
                                <a:rPr lang="en-IN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𝐷</m:t>
                              </m:r>
                            </m:e>
                          </m:d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− </m:t>
                          </m:r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𝐸𝑛𝑡𝑟𝑜𝑝𝑦</m:t>
                          </m:r>
                        </m:e>
                        <m:sub>
                          <m:r>
                            <a:rPr lang="en-IN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𝐴</m:t>
                          </m:r>
                        </m:sub>
                      </m:sSub>
                      <m:r>
                        <a:rPr lang="en-IN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(</m:t>
                      </m:r>
                      <m:r>
                        <a:rPr lang="en-IN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𝐷</m:t>
                      </m:r>
                      <m:r>
                        <a:rPr lang="en-IN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)</m:t>
                      </m:r>
                    </m:oMath>
                  </m:oMathPara>
                </a14:m>
                <a:endParaRPr lang="en-IN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50000"/>
                  </a:lnSpc>
                  <a:spcAft>
                    <a:spcPts val="800"/>
                  </a:spcAft>
                </a:pPr>
                <a:endParaRPr lang="en-IN" sz="1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The attribute </a:t>
                </a:r>
                <a:r>
                  <a:rPr lang="en-IN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IN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with the highest information gain, Gain(A), is chosen as the splitting attribute at node N.</a:t>
                </a:r>
              </a:p>
              <a:p>
                <a:pPr marL="0" indent="0" algn="just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-US" sz="2600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DEAB4E5-84C5-72D0-E6D5-8F7BB0F370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67553"/>
                <a:ext cx="10515600" cy="6125321"/>
              </a:xfrm>
              <a:blipFill>
                <a:blip r:embed="rId2"/>
                <a:stretch>
                  <a:fillRect r="-11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7897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553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Example: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Let us illustrate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ID3 algorithm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a simple example of classifying whether customer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 a computer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based on some conditions.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(or)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Construct a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decision tree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classify “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067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461" y="215153"/>
            <a:ext cx="10515600" cy="664284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Consider the following dataset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IN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Table-1: customer dataset</a:t>
            </a: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8171700-CC37-2124-9535-BCD789B0A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9737783"/>
              </p:ext>
            </p:extLst>
          </p:nvPr>
        </p:nvGraphicFramePr>
        <p:xfrm>
          <a:off x="1614786" y="699248"/>
          <a:ext cx="8962428" cy="565098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971642">
                  <a:extLst>
                    <a:ext uri="{9D8B030D-6E8A-4147-A177-3AD203B41FA5}">
                      <a16:colId xmlns:a16="http://schemas.microsoft.com/office/drawing/2014/main" xmlns="" val="3043704208"/>
                    </a:ext>
                  </a:extLst>
                </a:gridCol>
                <a:gridCol w="1363748">
                  <a:extLst>
                    <a:ext uri="{9D8B030D-6E8A-4147-A177-3AD203B41FA5}">
                      <a16:colId xmlns:a16="http://schemas.microsoft.com/office/drawing/2014/main" xmlns="" val="2744290819"/>
                    </a:ext>
                  </a:extLst>
                </a:gridCol>
                <a:gridCol w="1293783">
                  <a:extLst>
                    <a:ext uri="{9D8B030D-6E8A-4147-A177-3AD203B41FA5}">
                      <a16:colId xmlns:a16="http://schemas.microsoft.com/office/drawing/2014/main" xmlns="" val="1352852039"/>
                    </a:ext>
                  </a:extLst>
                </a:gridCol>
                <a:gridCol w="1987700">
                  <a:extLst>
                    <a:ext uri="{9D8B030D-6E8A-4147-A177-3AD203B41FA5}">
                      <a16:colId xmlns:a16="http://schemas.microsoft.com/office/drawing/2014/main" xmlns="" val="2669552951"/>
                    </a:ext>
                  </a:extLst>
                </a:gridCol>
                <a:gridCol w="2345555">
                  <a:extLst>
                    <a:ext uri="{9D8B030D-6E8A-4147-A177-3AD203B41FA5}">
                      <a16:colId xmlns:a16="http://schemas.microsoft.com/office/drawing/2014/main" xmlns="" val="3745759378"/>
                    </a:ext>
                  </a:extLst>
                </a:gridCol>
              </a:tblGrid>
              <a:tr h="4147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age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income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student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credit_rating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buys_computer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678390065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youth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high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44540104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youth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high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14451715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 err="1">
                          <a:effectLst/>
                        </a:rPr>
                        <a:t>middle_aged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high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50212160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senior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medium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 dirty="0">
                          <a:effectLst/>
                        </a:rPr>
                        <a:t>no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13538505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senior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low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53587875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>
                          <a:effectLst/>
                        </a:rPr>
                        <a:t>senior</a:t>
                      </a:r>
                      <a:endParaRPr lang="en-IN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low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89911280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 err="1">
                          <a:effectLst/>
                        </a:rPr>
                        <a:t>middle_aged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 dirty="0">
                          <a:effectLst/>
                        </a:rPr>
                        <a:t>low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86363062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youth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medium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 dirty="0">
                          <a:effectLst/>
                        </a:rPr>
                        <a:t>no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37040508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youth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low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65692552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senior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medium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56793825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youth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medium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07898321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 err="1">
                          <a:effectLst/>
                        </a:rPr>
                        <a:t>middle_aged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medium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755930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 err="1">
                          <a:effectLst/>
                        </a:rPr>
                        <a:t>middle_aged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high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862660811"/>
                  </a:ext>
                </a:extLst>
              </a:tr>
              <a:tr h="371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b="0" kern="0" dirty="0">
                          <a:effectLst/>
                        </a:rPr>
                        <a:t>senior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medium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2400" kern="0" dirty="0">
                          <a:effectLst/>
                        </a:rPr>
                        <a:t>no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27824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03997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553"/>
            <a:ext cx="10515600" cy="612532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the given customer dataset, we have </a:t>
            </a: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attributes/columns, those are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age, income, student, </a:t>
            </a:r>
            <a:r>
              <a:rPr lang="en-IN" sz="26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IN" sz="26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which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age, income, student, </a:t>
            </a:r>
            <a:r>
              <a:rPr lang="en-IN" sz="26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attributes are categorized as </a:t>
            </a: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input features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where as </a:t>
            </a:r>
            <a:r>
              <a:rPr lang="en-IN" sz="26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categorized as </a:t>
            </a: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output/target feature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Here, we are going to classify whether customer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 a computer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based on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input features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And we will be going to use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ID3 algorithm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building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decision tree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9904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553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Solution:</a:t>
            </a: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create a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decision tree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First we need to select </a:t>
            </a:r>
            <a:r>
              <a:rPr lang="en-US" sz="2600" b="1" i="1" kern="1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best attribute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root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node.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To select best attribute , we will use Attribute Selection Measures, those are </a:t>
            </a:r>
            <a:r>
              <a:rPr lang="en-US" sz="26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Entropy</a:t>
            </a: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6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Gain</a:t>
            </a: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measures.</a:t>
            </a: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First, we need to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count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 number of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“yes”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“no”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output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column / feature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called “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There are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“no” = 5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“yes” = 9 (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i.e., Total numbe</a:t>
            </a: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r of tuples </a:t>
            </a:r>
            <a:r>
              <a:rPr lang="en-US" sz="26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= 14 )</a:t>
            </a:r>
            <a:endParaRPr lang="en-IN" sz="24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8669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E75BB7A-2CC7-913B-F5FA-AA06988768D7}"/>
              </a:ext>
            </a:extLst>
          </p:cNvPr>
          <p:cNvSpPr/>
          <p:nvPr/>
        </p:nvSpPr>
        <p:spPr>
          <a:xfrm>
            <a:off x="1326776" y="3612776"/>
            <a:ext cx="9412942" cy="564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EAB4E5-84C5-72D0-E6D5-8F7BB0F370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9576" y="367553"/>
                <a:ext cx="10484224" cy="6125321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US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First, we will calculate </a:t>
                </a:r>
                <a:r>
                  <a:rPr lang="en-US" sz="2400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entropy</a:t>
                </a:r>
                <a:r>
                  <a:rPr lang="en-US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for </a:t>
                </a:r>
                <a:r>
                  <a:rPr lang="en-US" sz="2400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output/target </a:t>
                </a:r>
                <a:r>
                  <a:rPr lang="en-US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variable.</a:t>
                </a:r>
              </a:p>
              <a:p>
                <a:pPr marL="0" indent="0" algn="just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The formula for </a:t>
                </a:r>
                <a:r>
                  <a:rPr lang="en-IN" sz="2400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entropy</a:t>
                </a: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is </a:t>
                </a:r>
                <a:endParaRPr lang="en-IN" sz="2400" kern="1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0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𝐸𝑛𝑡𝑟𝑜𝑝𝑦</m:t>
                      </m:r>
                      <m:r>
                        <a:rPr lang="en-IN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(</m:t>
                      </m:r>
                      <m:r>
                        <a:rPr lang="en-IN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𝐷</m:t>
                      </m:r>
                      <m:r>
                        <a:rPr lang="en-IN" sz="24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scadia Code" panose="020B0609020000020004" pitchFamily="49" charset="0"/>
                        </a:rPr>
                        <m:t>)=</m:t>
                      </m:r>
                      <m:nary>
                        <m:naryPr>
                          <m:chr m:val="∑"/>
                          <m:grow m:val="on"/>
                          <m:ctrlP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</m:ctrlPr>
                        </m:naryPr>
                        <m:sub>
                          <m: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scadia Code" panose="020B0609020000020004" pitchFamily="49" charset="0"/>
                            </a:rPr>
                            <m:t>𝑖</m:t>
                          </m:r>
                          <m: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scadia Code" panose="020B0609020000020004" pitchFamily="49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scadia Code" panose="020B0609020000020004" pitchFamily="49" charset="0"/>
                            </a:rPr>
                            <m:t>𝑛</m:t>
                          </m:r>
                        </m:sup>
                        <m:e>
                          <m: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sSubPr>
                            <m:e>
                              <m: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sSubPr>
                            <m:e>
                              <m: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𝑙𝑜𝑔</m:t>
                              </m:r>
                            </m:e>
                            <m:sub>
                              <m: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</m:ctrlPr>
                            </m:sSubPr>
                            <m:e>
                              <m: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sz="24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scadia Code" panose="020B0609020000020004" pitchFamily="49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sz="24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scadia Code" panose="020B0609020000020004" pitchFamily="49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IN" sz="18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The given dataset with </a:t>
                </a:r>
                <a:r>
                  <a:rPr lang="en-IN" sz="2400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 classes</a:t>
                </a: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- </a:t>
                </a:r>
                <a:r>
                  <a:rPr lang="en-IN" sz="2400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yes </a:t>
                </a: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and </a:t>
                </a:r>
                <a:r>
                  <a:rPr lang="en-IN" sz="2400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  <a:r>
                  <a:rPr lang="en-IN" sz="2400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Then the formula of </a:t>
                </a:r>
                <a:r>
                  <a:rPr lang="en-IN" sz="2400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Entropy </a:t>
                </a: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for</a:t>
                </a:r>
                <a:r>
                  <a:rPr lang="en-IN" sz="2400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r>
                  <a:rPr lang="en-IN" sz="2400" b="1" kern="100" dirty="0" err="1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buys_computer</a:t>
                </a:r>
                <a:r>
                  <a:rPr lang="en-IN" sz="2400" b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r>
                  <a:rPr lang="en-IN" sz="2400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is</a:t>
                </a:r>
              </a:p>
              <a:p>
                <a:pPr marL="0" indent="0" algn="ctr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IN" sz="2600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Entropy(</a:t>
                </a:r>
                <a:r>
                  <a:rPr lang="en-IN" sz="2600" b="1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buys_computer</a:t>
                </a:r>
                <a:r>
                  <a:rPr lang="en-IN" sz="2600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) = −P(yes)*log</a:t>
                </a:r>
                <a:r>
                  <a:rPr lang="en-IN" sz="2600" i="1" kern="100" baseline="-25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IN" sz="2600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(P(yes)) − P(no)*log</a:t>
                </a:r>
                <a:r>
                  <a:rPr lang="en-IN" sz="2600" i="1" kern="100" baseline="-25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IN" sz="2600" i="1" kern="1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(P(no))</a:t>
                </a: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endParaRPr lang="en-IN" sz="2400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-US" sz="2600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0000"/>
                  </a:lnSpc>
                  <a:spcBef>
                    <a:spcPts val="0"/>
                  </a:spcBef>
                  <a:buNone/>
                </a:pPr>
                <a:endParaRPr lang="en-US" sz="2600" kern="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EDEAB4E5-84C5-72D0-E6D5-8F7BB0F370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9576" y="367553"/>
                <a:ext cx="10484224" cy="6125321"/>
              </a:xfrm>
              <a:blipFill>
                <a:blip r:embed="rId2"/>
                <a:stretch>
                  <a:fillRect l="-930" t="-796" r="-87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85F5B4-FBEC-8DA7-C998-F0EF978FF5F5}"/>
              </a:ext>
            </a:extLst>
          </p:cNvPr>
          <p:cNvSpPr txBox="1"/>
          <p:nvPr/>
        </p:nvSpPr>
        <p:spPr>
          <a:xfrm>
            <a:off x="735106" y="4652682"/>
            <a:ext cx="5264711" cy="15696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P(yes) 	= p(yes) / (p(yes) + p(no))</a:t>
            </a:r>
          </a:p>
          <a:p>
            <a:r>
              <a:rPr lang="en-US" sz="2400" dirty="0"/>
              <a:t>	= 9 / ( 9 + 5) </a:t>
            </a:r>
          </a:p>
          <a:p>
            <a:r>
              <a:rPr lang="en-US" sz="2400" dirty="0"/>
              <a:t>	= 9/14</a:t>
            </a:r>
          </a:p>
          <a:p>
            <a:r>
              <a:rPr lang="en-US" sz="2400" dirty="0"/>
              <a:t>for </a:t>
            </a:r>
            <a:r>
              <a:rPr lang="en-US" sz="2400" b="1" i="1" dirty="0"/>
              <a:t>“yes” </a:t>
            </a:r>
            <a:r>
              <a:rPr lang="en-US" sz="2400" dirty="0"/>
              <a:t>component of </a:t>
            </a:r>
            <a:r>
              <a:rPr lang="en-US" sz="2400" b="1" i="1" dirty="0"/>
              <a:t>buys_computer</a:t>
            </a:r>
            <a:r>
              <a:rPr lang="en-US" sz="24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0DBDE19-226D-4C17-A808-F3F647BBE6B4}"/>
              </a:ext>
            </a:extLst>
          </p:cNvPr>
          <p:cNvSpPr txBox="1"/>
          <p:nvPr/>
        </p:nvSpPr>
        <p:spPr>
          <a:xfrm>
            <a:off x="6391837" y="4652682"/>
            <a:ext cx="5264711" cy="156966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P(no) 	= p(no) / (p(yes) + p(no))</a:t>
            </a:r>
          </a:p>
          <a:p>
            <a:r>
              <a:rPr lang="en-US" sz="2400" dirty="0"/>
              <a:t>	= 5 / (9 + 5)</a:t>
            </a:r>
          </a:p>
          <a:p>
            <a:r>
              <a:rPr lang="en-US" sz="2400" dirty="0"/>
              <a:t>	= 5 /14</a:t>
            </a:r>
          </a:p>
          <a:p>
            <a:r>
              <a:rPr lang="en-US" sz="2400" dirty="0"/>
              <a:t>for </a:t>
            </a:r>
            <a:r>
              <a:rPr lang="en-US" sz="2400" b="1" dirty="0"/>
              <a:t>“no”</a:t>
            </a:r>
            <a:r>
              <a:rPr lang="en-US" sz="2400" dirty="0"/>
              <a:t> component of </a:t>
            </a:r>
            <a:r>
              <a:rPr lang="en-US" sz="2400" b="1" i="1" dirty="0"/>
              <a:t>buys_computer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76026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553"/>
            <a:ext cx="10515600" cy="612532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Let us substitute the values in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formula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Entropy(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	= − (9/14) *log2(9/14) –(5/14) *log2(5/14)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− (0.64) *log2(0.64) –(0.36) *log2(0.36)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	= 0.412 + 0.53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				= </a:t>
            </a:r>
            <a:r>
              <a:rPr lang="en-US" sz="26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0.94</a:t>
            </a: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bits.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Once we are ready with the </a:t>
            </a:r>
            <a:r>
              <a:rPr lang="en-US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of target variable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we will find out the Entropy for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each column/variable/attribute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respect to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target variable.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F36D10C-05EC-F518-8FD3-A6AC2283AC4E}"/>
              </a:ext>
            </a:extLst>
          </p:cNvPr>
          <p:cNvSpPr/>
          <p:nvPr/>
        </p:nvSpPr>
        <p:spPr>
          <a:xfrm>
            <a:off x="3200401" y="3563471"/>
            <a:ext cx="5647764" cy="61408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(buys_computer)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IN" sz="28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0.94 </a:t>
            </a:r>
            <a:r>
              <a:rPr lang="en-IN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bits</a:t>
            </a:r>
          </a:p>
        </p:txBody>
      </p:sp>
    </p:spTree>
    <p:extLst>
      <p:ext uri="{BB962C8B-B14F-4D97-AF65-F5344CB8AC3E}">
        <p14:creationId xmlns:p14="http://schemas.microsoft.com/office/powerpoint/2010/main" xmlns="" val="568186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553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Let’s starts with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 column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Extract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 column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from given dataset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So, here we can see that </a:t>
            </a:r>
          </a:p>
          <a:p>
            <a:pPr marL="342900" lvl="0" indent="-342900">
              <a:lnSpc>
                <a:spcPct val="110000"/>
              </a:lnSpc>
              <a:buFont typeface="Times New Roman" panose="02020603050405020304" pitchFamily="18" charset="0"/>
              <a:buChar char="-"/>
            </a:pPr>
            <a:r>
              <a:rPr lang="en-IN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youth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has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yes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 no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10000"/>
              </a:lnSpc>
              <a:buFont typeface="Times New Roman" panose="02020603050405020304" pitchFamily="18" charset="0"/>
              <a:buChar char="-"/>
            </a:pPr>
            <a:r>
              <a:rPr lang="en-IN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middle_aged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 yes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 no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10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en-IN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senior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 yes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no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C736A30C-D3F3-C64D-23F8-DE2D12BC5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6911222"/>
              </p:ext>
            </p:extLst>
          </p:nvPr>
        </p:nvGraphicFramePr>
        <p:xfrm>
          <a:off x="2355848" y="1042674"/>
          <a:ext cx="7227422" cy="2282412"/>
        </p:xfrm>
        <a:graphic>
          <a:graphicData uri="http://schemas.openxmlformats.org/drawingml/2006/table">
            <a:tbl>
              <a:tblPr firstRow="1" firstCol="1" bandRow="1"/>
              <a:tblGrid>
                <a:gridCol w="1625038">
                  <a:extLst>
                    <a:ext uri="{9D8B030D-6E8A-4147-A177-3AD203B41FA5}">
                      <a16:colId xmlns:a16="http://schemas.microsoft.com/office/drawing/2014/main" xmlns="" val="265493851"/>
                    </a:ext>
                  </a:extLst>
                </a:gridCol>
                <a:gridCol w="1625038">
                  <a:extLst>
                    <a:ext uri="{9D8B030D-6E8A-4147-A177-3AD203B41FA5}">
                      <a16:colId xmlns:a16="http://schemas.microsoft.com/office/drawing/2014/main" xmlns="" val="392075803"/>
                    </a:ext>
                  </a:extLst>
                </a:gridCol>
                <a:gridCol w="1419910">
                  <a:extLst>
                    <a:ext uri="{9D8B030D-6E8A-4147-A177-3AD203B41FA5}">
                      <a16:colId xmlns:a16="http://schemas.microsoft.com/office/drawing/2014/main" xmlns="" val="1041918800"/>
                    </a:ext>
                  </a:extLst>
                </a:gridCol>
                <a:gridCol w="1278718">
                  <a:extLst>
                    <a:ext uri="{9D8B030D-6E8A-4147-A177-3AD203B41FA5}">
                      <a16:colId xmlns:a16="http://schemas.microsoft.com/office/drawing/2014/main" xmlns="" val="2413281373"/>
                    </a:ext>
                  </a:extLst>
                </a:gridCol>
                <a:gridCol w="1278718">
                  <a:extLst>
                    <a:ext uri="{9D8B030D-6E8A-4147-A177-3AD203B41FA5}">
                      <a16:colId xmlns:a16="http://schemas.microsoft.com/office/drawing/2014/main" xmlns="" val="1633671043"/>
                    </a:ext>
                  </a:extLst>
                </a:gridCol>
              </a:tblGrid>
              <a:tr h="559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buys_computer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159439"/>
                  </a:ext>
                </a:extLst>
              </a:tr>
              <a:tr h="3637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22100161"/>
                  </a:ext>
                </a:extLst>
              </a:tr>
              <a:tr h="290132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youth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0456683"/>
                  </a:ext>
                </a:extLst>
              </a:tr>
              <a:tr h="4448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middle_aged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096231"/>
                  </a:ext>
                </a:extLst>
              </a:tr>
              <a:tr h="29013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senior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0319395"/>
                  </a:ext>
                </a:extLst>
              </a:tr>
              <a:tr h="2901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N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918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06967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Now we can calculate the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each value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column.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Entropy(youth)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= − (2/5) *log2(2/5) – (3/5) *log2(3/5)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   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0.97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Entropy(senior)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− (3/5) *log2(3/5) –(2/5) *log2(2/5)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   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0.97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Entropy(</a:t>
            </a:r>
            <a:r>
              <a:rPr lang="en-US" sz="2600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middle_aged</a:t>
            </a:r>
            <a:r>
              <a:rPr lang="en-US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− (4/4) *log2(4/4) –(0/4) *log2(0/4)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   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0.0</a:t>
            </a: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Entropy of </a:t>
            </a:r>
            <a:r>
              <a:rPr lang="en-US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middle_aged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i.e., middle_aged has only </a:t>
            </a:r>
            <a:r>
              <a:rPr lang="en-US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“yes” </a:t>
            </a:r>
            <a:r>
              <a:rPr lang="en-US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component.</a:t>
            </a:r>
          </a:p>
        </p:txBody>
      </p:sp>
    </p:spTree>
    <p:extLst>
      <p:ext uri="{BB962C8B-B14F-4D97-AF65-F5344CB8AC3E}">
        <p14:creationId xmlns:p14="http://schemas.microsoft.com/office/powerpoint/2010/main" xmlns="" val="3564200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So, once we are ready with Entropy for each value in </a:t>
            </a:r>
            <a:r>
              <a:rPr lang="en-IN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column then we will find out the </a:t>
            </a:r>
            <a:r>
              <a:rPr lang="en-IN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complete </a:t>
            </a:r>
            <a:r>
              <a:rPr lang="en-IN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column with respect to </a:t>
            </a:r>
            <a:r>
              <a:rPr lang="en-IN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IN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column.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IN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(buys_computer, age)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endParaRPr lang="en-IN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n-IN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P(youth) * E(youth) + P(middle_aged) * E(middle_aged) + P(senior) * E(senior)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(5/14) * 0.97 + (4/14) * 0 + (5/14) * 0.97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= 0.693 bits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436A05F-9864-24DE-1455-7E827F8F76FB}"/>
              </a:ext>
            </a:extLst>
          </p:cNvPr>
          <p:cNvSpPr/>
          <p:nvPr/>
        </p:nvSpPr>
        <p:spPr>
          <a:xfrm>
            <a:off x="3088341" y="5351929"/>
            <a:ext cx="6015317" cy="72614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(buys_computer, age)</a:t>
            </a:r>
            <a:r>
              <a:rPr lang="en-IN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0.693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bits</a:t>
            </a:r>
          </a:p>
        </p:txBody>
      </p:sp>
    </p:spTree>
    <p:extLst>
      <p:ext uri="{BB962C8B-B14F-4D97-AF65-F5344CB8AC3E}">
        <p14:creationId xmlns:p14="http://schemas.microsoft.com/office/powerpoint/2010/main" xmlns="" val="2266535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Now, we need to calculate the 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column </a:t>
            </a:r>
            <a:r>
              <a:rPr lang="en-US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Information_Gain 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buys_computer, age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=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Entropy(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- Entropy (</a:t>
            </a:r>
            <a:r>
              <a:rPr lang="en-US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buys_computer, age</a:t>
            </a:r>
            <a:r>
              <a:rPr lang="en-US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= 0.94 – 0.693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= </a:t>
            </a:r>
            <a:r>
              <a:rPr lang="en-US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0.247</a:t>
            </a:r>
            <a:r>
              <a:rPr lang="en-US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bits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IN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Similarly, we can compute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 (buys_computer, income)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0.029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bits,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 (buys_computer, student)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0.151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bits, and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 (buys_computer, </a:t>
            </a:r>
            <a:r>
              <a:rPr lang="en-US" sz="24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0.048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bits.</a:t>
            </a: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436A05F-9864-24DE-1455-7E827F8F76FB}"/>
              </a:ext>
            </a:extLst>
          </p:cNvPr>
          <p:cNvSpPr/>
          <p:nvPr/>
        </p:nvSpPr>
        <p:spPr>
          <a:xfrm>
            <a:off x="2496669" y="3693458"/>
            <a:ext cx="6736977" cy="7261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 </a:t>
            </a:r>
            <a:r>
              <a:rPr lang="en-US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(buys_computer, age) =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0.247 </a:t>
            </a:r>
            <a:r>
              <a:rPr lang="en-US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bits</a:t>
            </a: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785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31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attribute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has the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highest information gain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therefore becomes the splitting attribute at the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root node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the decision tree. Branches are grown for each outcome of age. The tuples are shown partitioned accordingly.</a:t>
            </a:r>
            <a:endParaRPr lang="en-IN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730F65D0-924D-64C4-8D3C-1BD71646A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3753525"/>
              </p:ext>
            </p:extLst>
          </p:nvPr>
        </p:nvGraphicFramePr>
        <p:xfrm>
          <a:off x="1398494" y="3226161"/>
          <a:ext cx="3928792" cy="1428762"/>
        </p:xfrm>
        <a:graphic>
          <a:graphicData uri="http://schemas.openxmlformats.org/drawingml/2006/table">
            <a:tbl>
              <a:tblPr/>
              <a:tblGrid>
                <a:gridCol w="8506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35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475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570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income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student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credit_rating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buys_computer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27A6A136-582E-05F8-E88C-CD3A984E13CD}"/>
              </a:ext>
            </a:extLst>
          </p:cNvPr>
          <p:cNvSpPr/>
          <p:nvPr/>
        </p:nvSpPr>
        <p:spPr>
          <a:xfrm>
            <a:off x="5184411" y="1710549"/>
            <a:ext cx="1214446" cy="6429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age ?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8FE745CA-7759-97E5-F6A4-5FFDAE45E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5239035"/>
              </p:ext>
            </p:extLst>
          </p:nvPr>
        </p:nvGraphicFramePr>
        <p:xfrm>
          <a:off x="3888716" y="5083549"/>
          <a:ext cx="3848009" cy="1357320"/>
        </p:xfrm>
        <a:graphic>
          <a:graphicData uri="http://schemas.openxmlformats.org/drawingml/2006/table">
            <a:tbl>
              <a:tblPr/>
              <a:tblGrid>
                <a:gridCol w="772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2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465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558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1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income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student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credit_rating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buys_computer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1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1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1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1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7B8D71AA-AAF9-91EE-F841-FBE959E87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4867099"/>
              </p:ext>
            </p:extLst>
          </p:nvPr>
        </p:nvGraphicFramePr>
        <p:xfrm>
          <a:off x="6541732" y="3226161"/>
          <a:ext cx="3964900" cy="1428762"/>
        </p:xfrm>
        <a:graphic>
          <a:graphicData uri="http://schemas.openxmlformats.org/drawingml/2006/table">
            <a:tbl>
              <a:tblPr/>
              <a:tblGrid>
                <a:gridCol w="7962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62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8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39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income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student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credit_rating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buys_computer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908050FB-A93B-13CE-07DE-1F99DE181212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327023" y="2032020"/>
            <a:ext cx="1857388" cy="1194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A191E2D9-E808-678C-8E84-D66A4C62C903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5791634" y="2353491"/>
            <a:ext cx="21086" cy="27300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CFF6CEDB-5F78-23A6-4F63-D6E636FF9E85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398857" y="2032020"/>
            <a:ext cx="1643074" cy="11941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4AA0AA2-C471-8A4E-3559-6C98342A3F44}"/>
              </a:ext>
            </a:extLst>
          </p:cNvPr>
          <p:cNvSpPr txBox="1"/>
          <p:nvPr/>
        </p:nvSpPr>
        <p:spPr>
          <a:xfrm>
            <a:off x="3541337" y="2083153"/>
            <a:ext cx="74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youth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D34D5D4-4950-F4EF-BA51-E32A5EE48348}"/>
              </a:ext>
            </a:extLst>
          </p:cNvPr>
          <p:cNvSpPr txBox="1"/>
          <p:nvPr/>
        </p:nvSpPr>
        <p:spPr>
          <a:xfrm>
            <a:off x="5755915" y="2726095"/>
            <a:ext cx="1421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middle_aged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35F1BAA-20F0-AAE3-62D0-948721731407}"/>
              </a:ext>
            </a:extLst>
          </p:cNvPr>
          <p:cNvSpPr txBox="1"/>
          <p:nvPr/>
        </p:nvSpPr>
        <p:spPr>
          <a:xfrm>
            <a:off x="7184675" y="2011715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senior</a:t>
            </a:r>
          </a:p>
        </p:txBody>
      </p:sp>
    </p:spTree>
    <p:extLst>
      <p:ext uri="{BB962C8B-B14F-4D97-AF65-F5344CB8AC3E}">
        <p14:creationId xmlns:p14="http://schemas.microsoft.com/office/powerpoint/2010/main" xmlns="" val="1027373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31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Notice that the tuples falling into the partition for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 = middle_aged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all belong to the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same class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Because they all belong to class “yes,” a leaf should therefore be created at the end of this branch and labelled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“yes.”.</a:t>
            </a: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xmlns="" id="{DF89173F-D5EB-541B-3C1A-89DB2B7C8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40221732"/>
              </p:ext>
            </p:extLst>
          </p:nvPr>
        </p:nvGraphicFramePr>
        <p:xfrm>
          <a:off x="1827091" y="3701304"/>
          <a:ext cx="3571901" cy="1428762"/>
        </p:xfrm>
        <a:graphic>
          <a:graphicData uri="http://schemas.openxmlformats.org/drawingml/2006/table">
            <a:tbl>
              <a:tblPr/>
              <a:tblGrid>
                <a:gridCol w="7733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3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23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28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income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student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credit_rating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buys_computer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6" name="Rounded Rectangle 5">
            <a:extLst>
              <a:ext uri="{FF2B5EF4-FFF2-40B4-BE49-F238E27FC236}">
                <a16:creationId xmlns:a16="http://schemas.microsoft.com/office/drawing/2014/main" xmlns="" id="{10193CF8-A2F4-B0FA-9868-AD9EEC7654A1}"/>
              </a:ext>
            </a:extLst>
          </p:cNvPr>
          <p:cNvSpPr/>
          <p:nvPr/>
        </p:nvSpPr>
        <p:spPr>
          <a:xfrm>
            <a:off x="5256115" y="1558164"/>
            <a:ext cx="1214446" cy="6429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age ?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xmlns="" id="{2E4F2BA7-7AE5-9688-4486-29DBBEAB9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5514759"/>
              </p:ext>
            </p:extLst>
          </p:nvPr>
        </p:nvGraphicFramePr>
        <p:xfrm>
          <a:off x="6613437" y="3701304"/>
          <a:ext cx="3357586" cy="1428762"/>
        </p:xfrm>
        <a:graphic>
          <a:graphicData uri="http://schemas.openxmlformats.org/drawingml/2006/table">
            <a:tbl>
              <a:tblPr/>
              <a:tblGrid>
                <a:gridCol w="6743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43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31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57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income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student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credit_rating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buys_computer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fair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8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excellent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2C298A2B-4B7B-0FCF-1D14-1C14A20260C4}"/>
              </a:ext>
            </a:extLst>
          </p:cNvPr>
          <p:cNvCxnSpPr/>
          <p:nvPr/>
        </p:nvCxnSpPr>
        <p:spPr>
          <a:xfrm rot="10800000" flipV="1">
            <a:off x="3398727" y="2129668"/>
            <a:ext cx="1857388" cy="15716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ED92DC1A-3C89-605B-2F57-59CE0440CD26}"/>
              </a:ext>
            </a:extLst>
          </p:cNvPr>
          <p:cNvCxnSpPr>
            <a:cxnSpLocks/>
            <a:stCxn id="16" idx="2"/>
            <a:endCxn id="24" idx="0"/>
          </p:cNvCxnSpPr>
          <p:nvPr/>
        </p:nvCxnSpPr>
        <p:spPr>
          <a:xfrm>
            <a:off x="5863338" y="2201106"/>
            <a:ext cx="0" cy="30987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3D9AB6B0-89B0-E15D-3319-F85336930C76}"/>
              </a:ext>
            </a:extLst>
          </p:cNvPr>
          <p:cNvCxnSpPr/>
          <p:nvPr/>
        </p:nvCxnSpPr>
        <p:spPr>
          <a:xfrm>
            <a:off x="6470561" y="2129668"/>
            <a:ext cx="1643074" cy="1571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CCEE24D-41DA-8EEE-DD5E-3F977337B92C}"/>
              </a:ext>
            </a:extLst>
          </p:cNvPr>
          <p:cNvSpPr txBox="1"/>
          <p:nvPr/>
        </p:nvSpPr>
        <p:spPr>
          <a:xfrm>
            <a:off x="3613041" y="2558296"/>
            <a:ext cx="74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youth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38AD832-EE0F-F294-55D4-D0998A4CF414}"/>
              </a:ext>
            </a:extLst>
          </p:cNvPr>
          <p:cNvSpPr txBox="1"/>
          <p:nvPr/>
        </p:nvSpPr>
        <p:spPr>
          <a:xfrm>
            <a:off x="5827619" y="3201238"/>
            <a:ext cx="1421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middle_aged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E3A2858-CB9D-637B-350B-B1A328DF7B5B}"/>
              </a:ext>
            </a:extLst>
          </p:cNvPr>
          <p:cNvSpPr txBox="1"/>
          <p:nvPr/>
        </p:nvSpPr>
        <p:spPr>
          <a:xfrm>
            <a:off x="7256379" y="2486858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senior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A8EDE344-D738-16FA-9479-3A25270228DE}"/>
              </a:ext>
            </a:extLst>
          </p:cNvPr>
          <p:cNvSpPr/>
          <p:nvPr/>
        </p:nvSpPr>
        <p:spPr>
          <a:xfrm>
            <a:off x="4863206" y="5299836"/>
            <a:ext cx="2000264" cy="107157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yes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4F90384-D7AE-9C5C-5CC0-136073AAA720}"/>
              </a:ext>
            </a:extLst>
          </p:cNvPr>
          <p:cNvSpPr txBox="1"/>
          <p:nvPr/>
        </p:nvSpPr>
        <p:spPr>
          <a:xfrm>
            <a:off x="8074446" y="5917105"/>
            <a:ext cx="3793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Fig: Decision tree for </a:t>
            </a:r>
            <a:r>
              <a:rPr lang="en-IN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age</a:t>
            </a:r>
            <a:r>
              <a:rPr lang="en-IN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attribute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xmlns="" val="475633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31" y="366339"/>
            <a:ext cx="10515600" cy="612532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Let’s continue with the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next level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If the age is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“youth”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then the dataset is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the above,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income, student </a:t>
            </a:r>
            <a:r>
              <a:rPr lang="en-IN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IN" sz="2600" b="1" i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are categorized as input attributes and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 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categorized as output attribute. There are </a:t>
            </a: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instances among those </a:t>
            </a: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yes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IN" sz="2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 no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en-IN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attribute.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Now, we will calculate the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 all the attributes with respect to target/class attribute called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To calculate </a:t>
            </a:r>
            <a:r>
              <a:rPr lang="en-IN" sz="26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Information Gain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first, we need to calculate the </a:t>
            </a:r>
            <a:r>
              <a:rPr lang="en-IN" sz="26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</a:t>
            </a:r>
            <a:r>
              <a:rPr lang="en-IN" sz="2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 all the attributes.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A311C70F-3BFF-75C6-A776-8A22532E0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5899472"/>
              </p:ext>
            </p:extLst>
          </p:nvPr>
        </p:nvGraphicFramePr>
        <p:xfrm>
          <a:off x="3263152" y="813253"/>
          <a:ext cx="6589060" cy="222555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308371">
                  <a:extLst>
                    <a:ext uri="{9D8B030D-6E8A-4147-A177-3AD203B41FA5}">
                      <a16:colId xmlns:a16="http://schemas.microsoft.com/office/drawing/2014/main" xmlns="" val="3688458964"/>
                    </a:ext>
                  </a:extLst>
                </a:gridCol>
                <a:gridCol w="1327085">
                  <a:extLst>
                    <a:ext uri="{9D8B030D-6E8A-4147-A177-3AD203B41FA5}">
                      <a16:colId xmlns:a16="http://schemas.microsoft.com/office/drawing/2014/main" xmlns="" val="3202013378"/>
                    </a:ext>
                  </a:extLst>
                </a:gridCol>
                <a:gridCol w="1797093">
                  <a:extLst>
                    <a:ext uri="{9D8B030D-6E8A-4147-A177-3AD203B41FA5}">
                      <a16:colId xmlns:a16="http://schemas.microsoft.com/office/drawing/2014/main" xmlns="" val="835520886"/>
                    </a:ext>
                  </a:extLst>
                </a:gridCol>
                <a:gridCol w="2156511">
                  <a:extLst>
                    <a:ext uri="{9D8B030D-6E8A-4147-A177-3AD203B41FA5}">
                      <a16:colId xmlns:a16="http://schemas.microsoft.com/office/drawing/2014/main" xmlns="" val="2125120795"/>
                    </a:ext>
                  </a:extLst>
                </a:gridCol>
              </a:tblGrid>
              <a:tr h="3967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effectLst/>
                        </a:rPr>
                        <a:t>income</a:t>
                      </a:r>
                      <a:endParaRPr lang="en-IN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effectLst/>
                        </a:rPr>
                        <a:t>student</a:t>
                      </a:r>
                      <a:endParaRPr lang="en-IN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0" dirty="0" err="1">
                          <a:effectLst/>
                        </a:rPr>
                        <a:t>credit_rating</a:t>
                      </a:r>
                      <a:endParaRPr lang="en-IN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effectLst/>
                        </a:rPr>
                        <a:t>buys_computer</a:t>
                      </a:r>
                      <a:endParaRPr lang="en-IN" sz="2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135034484"/>
                  </a:ext>
                </a:extLst>
              </a:tr>
              <a:tr h="2932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</a:rPr>
                        <a:t>high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199377467"/>
                  </a:ext>
                </a:extLst>
              </a:tr>
              <a:tr h="2932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</a:rPr>
                        <a:t>high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169318460"/>
                  </a:ext>
                </a:extLst>
              </a:tr>
              <a:tr h="2932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</a:rPr>
                        <a:t>medium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no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834751718"/>
                  </a:ext>
                </a:extLst>
              </a:tr>
              <a:tr h="2932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</a:rPr>
                        <a:t>low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yes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fair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 dirty="0">
                          <a:effectLst/>
                        </a:rPr>
                        <a:t>yes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787104255"/>
                  </a:ext>
                </a:extLst>
              </a:tr>
              <a:tr h="2974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</a:rPr>
                        <a:t>medium</a:t>
                      </a:r>
                      <a:endParaRPr lang="en-IN" sz="2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 dirty="0">
                          <a:effectLst/>
                        </a:rPr>
                        <a:t>yes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>
                          <a:effectLst/>
                        </a:rPr>
                        <a:t>excellent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0" dirty="0">
                          <a:effectLst/>
                        </a:rPr>
                        <a:t>yes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573510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80750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31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Let’s calculate the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</a:t>
            </a:r>
            <a:r>
              <a:rPr lang="en-US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 class/target attribute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(buys_computer)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−P(yes)*log2(P(yes)) − P(no)*log2(P(no))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= − (2/5) *log2(2/5) – (3/5) *log2(3/5)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=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0.97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bits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Once we are ready with the </a:t>
            </a:r>
            <a:r>
              <a:rPr lang="en-US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 target variable, we will find out the Entropy for each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column/variable/attribute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respect to target variable to find most homogeneous sample.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218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31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Let’s extract the </a:t>
            </a:r>
            <a:r>
              <a:rPr lang="en-IN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income 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attribute from given dataset.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So, here we can see that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low has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yes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 no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medium has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yes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no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high has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 yes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 no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Now we can calculate the Entropy for each value of income column.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(low)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− (1/1) *log2(1/1) – (0/1) *log2(0/1) 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0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(medium)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− (1/2) *log2(1/2) – (1/2) *log2(1/2)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1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(high)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− (0/2) *log2(0/2)–(2/2) *log2(2/2)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0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C583F015-AD91-72F7-BA13-08DA99886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83526964"/>
              </p:ext>
            </p:extLst>
          </p:nvPr>
        </p:nvGraphicFramePr>
        <p:xfrm>
          <a:off x="6332070" y="1104006"/>
          <a:ext cx="5649258" cy="2043553"/>
        </p:xfrm>
        <a:graphic>
          <a:graphicData uri="http://schemas.openxmlformats.org/drawingml/2006/table">
            <a:tbl>
              <a:tblPr firstRow="1" firstCol="1" bandRow="1"/>
              <a:tblGrid>
                <a:gridCol w="1581870">
                  <a:extLst>
                    <a:ext uri="{9D8B030D-6E8A-4147-A177-3AD203B41FA5}">
                      <a16:colId xmlns:a16="http://schemas.microsoft.com/office/drawing/2014/main" xmlns="" val="2512446912"/>
                    </a:ext>
                  </a:extLst>
                </a:gridCol>
                <a:gridCol w="1084571">
                  <a:extLst>
                    <a:ext uri="{9D8B030D-6E8A-4147-A177-3AD203B41FA5}">
                      <a16:colId xmlns:a16="http://schemas.microsoft.com/office/drawing/2014/main" xmlns="" val="3082040066"/>
                    </a:ext>
                  </a:extLst>
                </a:gridCol>
                <a:gridCol w="1084571">
                  <a:extLst>
                    <a:ext uri="{9D8B030D-6E8A-4147-A177-3AD203B41FA5}">
                      <a16:colId xmlns:a16="http://schemas.microsoft.com/office/drawing/2014/main" xmlns="" val="687933206"/>
                    </a:ext>
                  </a:extLst>
                </a:gridCol>
                <a:gridCol w="949123">
                  <a:extLst>
                    <a:ext uri="{9D8B030D-6E8A-4147-A177-3AD203B41FA5}">
                      <a16:colId xmlns:a16="http://schemas.microsoft.com/office/drawing/2014/main" xmlns="" val="1717783380"/>
                    </a:ext>
                  </a:extLst>
                </a:gridCol>
                <a:gridCol w="949123">
                  <a:extLst>
                    <a:ext uri="{9D8B030D-6E8A-4147-A177-3AD203B41FA5}">
                      <a16:colId xmlns:a16="http://schemas.microsoft.com/office/drawing/2014/main" xmlns="" val="528880934"/>
                    </a:ext>
                  </a:extLst>
                </a:gridCol>
              </a:tblGrid>
              <a:tr h="404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buys_computer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8303508"/>
                  </a:ext>
                </a:extLst>
              </a:tr>
              <a:tr h="280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73897946"/>
                  </a:ext>
                </a:extLst>
              </a:tr>
              <a:tr h="280319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income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3984880"/>
                  </a:ext>
                </a:extLst>
              </a:tr>
              <a:tr h="4002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4704247"/>
                  </a:ext>
                </a:extLst>
              </a:tr>
              <a:tr h="28031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3071905"/>
                  </a:ext>
                </a:extLst>
              </a:tr>
              <a:tr h="280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8878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63406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31" y="366339"/>
            <a:ext cx="10515600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So, once we are ready with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each value in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income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column then we will find out the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complete income column with respect to </a:t>
            </a:r>
            <a:r>
              <a:rPr lang="en-US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buys_computer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column.</a:t>
            </a:r>
            <a:endParaRPr lang="en-IN" sz="2400" b="1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400" b="1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Entropy (buys_computer, income)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P(low) * E(low) + P(medium) * E(medium) + P(high) * E(high)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dirty="0">
                <a:effectLst/>
                <a:ea typeface="Calibri" panose="020F0502020204030204" pitchFamily="34" charset="0"/>
              </a:rPr>
              <a:t>		= (1/5) * 0 + (2/5) * 1 + (1/5) * 0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4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IN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= 0.4 </a:t>
            </a:r>
            <a:r>
              <a:rPr lang="en-IN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bits.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N" sz="2400" i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FBECA40-F339-E237-72B0-FC7F1DFF0A8F}"/>
              </a:ext>
            </a:extLst>
          </p:cNvPr>
          <p:cNvSpPr/>
          <p:nvPr/>
        </p:nvSpPr>
        <p:spPr>
          <a:xfrm>
            <a:off x="2662517" y="4329953"/>
            <a:ext cx="6866966" cy="717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Entropy (buys_computer, income) = </a:t>
            </a:r>
            <a:r>
              <a:rPr lang="en-IN" sz="28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0.4 bits</a:t>
            </a:r>
          </a:p>
        </p:txBody>
      </p:sp>
    </p:spTree>
    <p:extLst>
      <p:ext uri="{BB962C8B-B14F-4D97-AF65-F5344CB8AC3E}">
        <p14:creationId xmlns:p14="http://schemas.microsoft.com/office/powerpoint/2010/main" xmlns="" val="479302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731" y="366339"/>
            <a:ext cx="10515600" cy="61253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Now, we need to calculate the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gain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of column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income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Gain (buys_computer, income) =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		Entropy (buys_computer) - Entropy (buys_computer, income)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		= 0.97 – 0.4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		=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0.57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bits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Similarly, we can compute </a:t>
            </a:r>
            <a:r>
              <a:rPr lang="en-US" sz="24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Gain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(buys_computer, student) =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0.97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bits and </a:t>
            </a:r>
            <a:r>
              <a:rPr lang="en-US" sz="24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Gain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(buys_computer, </a:t>
            </a:r>
            <a:r>
              <a:rPr lang="en-US" sz="24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) =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0.024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bits.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N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F208468-F5A1-FDA2-7F9A-0092C4124C2F}"/>
              </a:ext>
            </a:extLst>
          </p:cNvPr>
          <p:cNvSpPr/>
          <p:nvPr/>
        </p:nvSpPr>
        <p:spPr>
          <a:xfrm>
            <a:off x="2644587" y="3209363"/>
            <a:ext cx="7440707" cy="690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Gain</a:t>
            </a:r>
            <a:r>
              <a:rPr lang="en-IN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(buys_computer, income)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0.57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bits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396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584AFDC-0390-1538-70FE-EDB333AF5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220" y="318071"/>
            <a:ext cx="7294941" cy="623736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80" y="374092"/>
            <a:ext cx="4324691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The attribute </a:t>
            </a:r>
            <a:r>
              <a:rPr lang="en-US" sz="24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has the </a:t>
            </a:r>
            <a:r>
              <a:rPr lang="en-US" sz="24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highest information 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gain and therefore becomes the splitting attribute at the </a:t>
            </a:r>
            <a:r>
              <a:rPr lang="en-US" sz="24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next level node of the decision tree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Branches are grown for each outcome of </a:t>
            </a:r>
            <a:r>
              <a:rPr lang="en-US" sz="24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n-US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. The tuples are shown partitioned accordingly.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N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5297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EAB4E5-84C5-72D0-E6D5-8F7BB0F37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80" y="374092"/>
            <a:ext cx="11137867" cy="612532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Let’s continue the same process for the age is </a:t>
            </a:r>
            <a:r>
              <a:rPr lang="en-US" sz="26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“senior”.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26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If you continue the above process then we will get the attribute </a:t>
            </a:r>
            <a:r>
              <a:rPr lang="en-US" sz="2600" b="1" i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US" sz="26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has the </a:t>
            </a:r>
            <a:r>
              <a:rPr lang="en-US" sz="2600" b="1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highest information gain </a:t>
            </a: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and therefore becomes the splitting attribute at the next level node of the decision tree.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US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Branches are grown for each outcome of </a:t>
            </a:r>
            <a:r>
              <a:rPr lang="en-US" sz="2600" b="1" i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credit_rating</a:t>
            </a:r>
            <a:r>
              <a:rPr lang="en-US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. The tuples are shown partitioned accordingly.</a:t>
            </a:r>
            <a:endParaRPr lang="en-IN" sz="2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6513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xmlns="" id="{98E0CB60-3DF7-6F4F-A05D-16757BE32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2006" y="337142"/>
            <a:ext cx="7105406" cy="632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2483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894497C-49EC-8BF1-CA0C-31D8F0756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177" y="328519"/>
            <a:ext cx="11586882" cy="4351338"/>
          </a:xfrm>
        </p:spPr>
        <p:txBody>
          <a:bodyPr/>
          <a:lstStyle/>
          <a:p>
            <a:pPr marL="0" indent="0">
              <a:buNone/>
            </a:pP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final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decision tree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 all the attributes in the above dataset using </a:t>
            </a:r>
            <a:r>
              <a:rPr lang="en-IN" sz="2400" b="1" i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ID3 algorithm</a:t>
            </a:r>
            <a:r>
              <a:rPr lang="en-IN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F251346-9395-946A-E854-F998303CA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42" y="1197032"/>
            <a:ext cx="9387916" cy="46748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ECB627-581C-368C-32B4-394BF4FB9857}"/>
              </a:ext>
            </a:extLst>
          </p:cNvPr>
          <p:cNvSpPr txBox="1"/>
          <p:nvPr/>
        </p:nvSpPr>
        <p:spPr>
          <a:xfrm>
            <a:off x="5047755" y="5883150"/>
            <a:ext cx="3549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Fig: Decision tree</a:t>
            </a:r>
            <a:endParaRPr lang="en-IN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8530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894497C-49EC-8BF1-CA0C-31D8F0756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177" y="328519"/>
            <a:ext cx="11586882" cy="4351338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us illustrate the </a:t>
            </a:r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ID3 algorithm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a simple example of classifying </a:t>
            </a:r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golf play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based on weather conditions. (or) Construct a </a:t>
            </a:r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decision tree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classify “</a:t>
            </a:r>
            <a:r>
              <a:rPr lang="en-IN" sz="24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golf play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r>
              <a:rPr lang="en-IN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 the following dataset: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74944DF8-1C20-2511-9D3A-25F52EEBD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2275762"/>
              </p:ext>
            </p:extLst>
          </p:nvPr>
        </p:nvGraphicFramePr>
        <p:xfrm>
          <a:off x="3334871" y="1533796"/>
          <a:ext cx="6750423" cy="478632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240108">
                  <a:extLst>
                    <a:ext uri="{9D8B030D-6E8A-4147-A177-3AD203B41FA5}">
                      <a16:colId xmlns:a16="http://schemas.microsoft.com/office/drawing/2014/main" xmlns="" val="3635305744"/>
                    </a:ext>
                  </a:extLst>
                </a:gridCol>
                <a:gridCol w="1752027">
                  <a:extLst>
                    <a:ext uri="{9D8B030D-6E8A-4147-A177-3AD203B41FA5}">
                      <a16:colId xmlns:a16="http://schemas.microsoft.com/office/drawing/2014/main" xmlns="" val="1409626895"/>
                    </a:ext>
                  </a:extLst>
                </a:gridCol>
                <a:gridCol w="1305680">
                  <a:extLst>
                    <a:ext uri="{9D8B030D-6E8A-4147-A177-3AD203B41FA5}">
                      <a16:colId xmlns:a16="http://schemas.microsoft.com/office/drawing/2014/main" xmlns="" val="1167374287"/>
                    </a:ext>
                  </a:extLst>
                </a:gridCol>
                <a:gridCol w="1104364">
                  <a:extLst>
                    <a:ext uri="{9D8B030D-6E8A-4147-A177-3AD203B41FA5}">
                      <a16:colId xmlns:a16="http://schemas.microsoft.com/office/drawing/2014/main" xmlns="" val="2222605476"/>
                    </a:ext>
                  </a:extLst>
                </a:gridCol>
                <a:gridCol w="1348244">
                  <a:extLst>
                    <a:ext uri="{9D8B030D-6E8A-4147-A177-3AD203B41FA5}">
                      <a16:colId xmlns:a16="http://schemas.microsoft.com/office/drawing/2014/main" xmlns="" val="3951685209"/>
                    </a:ext>
                  </a:extLst>
                </a:gridCol>
              </a:tblGrid>
              <a:tr h="377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Outlook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Temperature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Humidity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Wind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Golf_Play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453800422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Sunny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Hot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High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28257465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Sunny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 dirty="0">
                          <a:effectLst/>
                        </a:rPr>
                        <a:t>Hot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High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Strong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69298084"/>
                  </a:ext>
                </a:extLst>
              </a:tr>
              <a:tr h="377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Overcast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Hot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High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16302256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Rain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Mild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High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93195049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>
                          <a:effectLst/>
                        </a:rPr>
                        <a:t>Rain</a:t>
                      </a:r>
                      <a:endParaRPr lang="en-IN" sz="18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Cool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Normal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88815106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Rain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Cool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Normal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Strong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62657709"/>
                  </a:ext>
                </a:extLst>
              </a:tr>
              <a:tr h="377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>
                          <a:effectLst/>
                        </a:rPr>
                        <a:t>Overcast</a:t>
                      </a:r>
                      <a:endParaRPr lang="en-IN" sz="18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Cool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Normal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Strong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68788456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Sunny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Mild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High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80767777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Sunny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Cool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Normal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55333896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Rain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Mild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Normal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50818808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Sunny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Mild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Normal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 dirty="0">
                          <a:effectLst/>
                        </a:rPr>
                        <a:t>Strong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41111695"/>
                  </a:ext>
                </a:extLst>
              </a:tr>
              <a:tr h="377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Overcast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Mild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High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Strong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94436314"/>
                  </a:ext>
                </a:extLst>
              </a:tr>
              <a:tr h="377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Overcast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Hot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Normal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Weak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Yes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09873925"/>
                  </a:ext>
                </a:extLst>
              </a:tr>
              <a:tr h="289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b="0" kern="0" dirty="0">
                          <a:effectLst/>
                        </a:rPr>
                        <a:t>Rain</a:t>
                      </a:r>
                      <a:endParaRPr lang="en-IN" sz="1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Mild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High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>
                          <a:effectLst/>
                        </a:rPr>
                        <a:t>Strong</a:t>
                      </a:r>
                      <a:endParaRPr lang="en-IN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800" kern="0" dirty="0">
                          <a:effectLst/>
                        </a:rPr>
                        <a:t>No</a:t>
                      </a:r>
                      <a:endParaRPr lang="en-IN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80846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8269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1985</Words>
  <Application>Microsoft Office PowerPoint</Application>
  <PresentationFormat>Custom</PresentationFormat>
  <Paragraphs>607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Decision Tree Induction</vt:lpstr>
      <vt:lpstr>What is Decision Tree?</vt:lpstr>
      <vt:lpstr>Example:</vt:lpstr>
      <vt:lpstr>Decision Tree Induction</vt:lpstr>
      <vt:lpstr>Decision Tree Algorithm:</vt:lpstr>
      <vt:lpstr>Decision Tree Algorithm:</vt:lpstr>
      <vt:lpstr>Slide 7</vt:lpstr>
      <vt:lpstr>Slide 8</vt:lpstr>
      <vt:lpstr>Slide 9</vt:lpstr>
      <vt:lpstr>Slide 10</vt:lpstr>
      <vt:lpstr>Attribute Selection Measures:</vt:lpstr>
      <vt:lpstr>Attribute Selection Measures:</vt:lpstr>
      <vt:lpstr>Slide 13</vt:lpstr>
      <vt:lpstr>Attribute Selection Measures: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 T</dc:creator>
  <cp:lastModifiedBy>Webadmin</cp:lastModifiedBy>
  <cp:revision>140</cp:revision>
  <dcterms:created xsi:type="dcterms:W3CDTF">2023-07-23T15:25:35Z</dcterms:created>
  <dcterms:modified xsi:type="dcterms:W3CDTF">2026-09-29T05:14:21Z</dcterms:modified>
</cp:coreProperties>
</file>