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5715-2D11-41D9-8840-213348F30681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4A630-A928-41C3-8F1F-38E2FFD82D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5715-2D11-41D9-8840-213348F30681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4A630-A928-41C3-8F1F-38E2FFD82D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5715-2D11-41D9-8840-213348F30681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4A630-A928-41C3-8F1F-38E2FFD82D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5715-2D11-41D9-8840-213348F30681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4A630-A928-41C3-8F1F-38E2FFD82D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5715-2D11-41D9-8840-213348F30681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4A630-A928-41C3-8F1F-38E2FFD82D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5715-2D11-41D9-8840-213348F30681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4A630-A928-41C3-8F1F-38E2FFD82D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5715-2D11-41D9-8840-213348F30681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4A630-A928-41C3-8F1F-38E2FFD82D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5715-2D11-41D9-8840-213348F30681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4A630-A928-41C3-8F1F-38E2FFD82D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5715-2D11-41D9-8840-213348F30681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4A630-A928-41C3-8F1F-38E2FFD82D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5715-2D11-41D9-8840-213348F30681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4A630-A928-41C3-8F1F-38E2FFD82D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5715-2D11-41D9-8840-213348F30681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4A630-A928-41C3-8F1F-38E2FFD82D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95715-2D11-41D9-8840-213348F30681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4A630-A928-41C3-8F1F-38E2FFD82D3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162"/>
            <a:ext cx="8229600" cy="944562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FF0000"/>
                </a:solidFill>
              </a:rPr>
              <a:t>Implicit Objects </a:t>
            </a:r>
            <a:r>
              <a:rPr lang="en-US" sz="3000" b="1" dirty="0" smtClean="0"/>
              <a:t>in JSP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686800" cy="5867400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These objects are created by the web container that are available to all the jsp pages</a:t>
            </a:r>
            <a:r>
              <a:rPr lang="en-US" sz="2800" dirty="0" smtClean="0"/>
              <a:t>.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These objects are also called as Pre-Defined Variables in JSP.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JSP implicit objects are created during the translation phase of JSP to the servlet.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There are </a:t>
            </a:r>
            <a:r>
              <a:rPr lang="en-US" sz="2800" b="1" dirty="0" smtClean="0"/>
              <a:t>9 types </a:t>
            </a:r>
            <a:r>
              <a:rPr lang="en-US" sz="2800" dirty="0" smtClean="0"/>
              <a:t>of implicit objects available in the JSP :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	1.out			6.application 		 	</a:t>
            </a:r>
          </a:p>
          <a:p>
            <a:pPr>
              <a:buNone/>
            </a:pPr>
            <a:r>
              <a:rPr lang="en-US" sz="2800" dirty="0" smtClean="0"/>
              <a:t>	2.request		 	7.pageContext</a:t>
            </a:r>
          </a:p>
          <a:p>
            <a:pPr>
              <a:buNone/>
            </a:pPr>
            <a:r>
              <a:rPr lang="en-US" sz="2800" dirty="0" smtClean="0"/>
              <a:t>	3.response		 	8.page</a:t>
            </a:r>
          </a:p>
          <a:p>
            <a:pPr>
              <a:buNone/>
            </a:pPr>
            <a:r>
              <a:rPr lang="en-US" sz="2800" dirty="0" smtClean="0"/>
              <a:t>	4.session		 	9.config</a:t>
            </a:r>
          </a:p>
          <a:p>
            <a:pPr>
              <a:buNone/>
            </a:pPr>
            <a:r>
              <a:rPr lang="en-US" sz="2800" dirty="0" smtClean="0"/>
              <a:t>	5.exception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629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u="sng" dirty="0" smtClean="0"/>
              <a:t>Out Object:</a:t>
            </a:r>
          </a:p>
          <a:p>
            <a:pPr algn="just"/>
            <a:r>
              <a:rPr lang="en-US" sz="2600" b="1" dirty="0" smtClean="0">
                <a:solidFill>
                  <a:srgbClr val="FF0000"/>
                </a:solidFill>
              </a:rPr>
              <a:t>Out</a:t>
            </a:r>
            <a:r>
              <a:rPr lang="en-US" sz="2600" dirty="0" smtClean="0"/>
              <a:t> is one of the implicit objects to write the data to the buffer and send output to the client(browser) in response.</a:t>
            </a:r>
          </a:p>
          <a:p>
            <a:pPr algn="just"/>
            <a:r>
              <a:rPr lang="en-US" sz="2600" dirty="0" smtClean="0"/>
              <a:t>It is the object of </a:t>
            </a:r>
            <a:r>
              <a:rPr lang="en-US" sz="2600" b="1" dirty="0" smtClean="0"/>
              <a:t>JspWriter </a:t>
            </a:r>
            <a:r>
              <a:rPr lang="en-US" sz="2600" dirty="0" smtClean="0"/>
              <a:t>Class. </a:t>
            </a:r>
          </a:p>
          <a:p>
            <a:pPr algn="just">
              <a:buNone/>
            </a:pPr>
            <a:r>
              <a:rPr lang="en-US" sz="2600" b="1" dirty="0" smtClean="0"/>
              <a:t>Example:		“</a:t>
            </a:r>
            <a:r>
              <a:rPr lang="en-US" sz="2600" b="1" dirty="0" smtClean="0">
                <a:solidFill>
                  <a:srgbClr val="FF0000"/>
                </a:solidFill>
              </a:rPr>
              <a:t>outobj.jsp</a:t>
            </a:r>
            <a:r>
              <a:rPr lang="en-US" sz="2600" b="1" dirty="0" smtClean="0"/>
              <a:t>”</a:t>
            </a:r>
            <a:endParaRPr lang="en-US" sz="2600" b="1" dirty="0"/>
          </a:p>
          <a:p>
            <a:pPr algn="just">
              <a:buNone/>
            </a:pPr>
            <a:r>
              <a:rPr lang="en-US" sz="2600" dirty="0" smtClean="0"/>
              <a:t>&lt;html&gt;  </a:t>
            </a:r>
          </a:p>
          <a:p>
            <a:pPr algn="just">
              <a:buNone/>
            </a:pPr>
            <a:r>
              <a:rPr lang="en-US" sz="2600" dirty="0" smtClean="0"/>
              <a:t>&lt;body&gt;  </a:t>
            </a:r>
          </a:p>
          <a:p>
            <a:pPr algn="just">
              <a:buNone/>
            </a:pPr>
            <a:r>
              <a:rPr lang="en-US" sz="2600" dirty="0" smtClean="0"/>
              <a:t>&lt;% </a:t>
            </a:r>
            <a:r>
              <a:rPr lang="en-US" sz="2600" b="1" dirty="0" smtClean="0"/>
              <a:t>out.print("This is Example &lt;</a:t>
            </a:r>
            <a:r>
              <a:rPr lang="en-US" sz="2600" b="1" dirty="0" err="1" smtClean="0"/>
              <a:t>br</a:t>
            </a:r>
            <a:r>
              <a:rPr lang="en-US" sz="2600" b="1" dirty="0" smtClean="0"/>
              <a:t>/&gt; ");</a:t>
            </a:r>
            <a:r>
              <a:rPr lang="en-US" sz="2600" dirty="0" smtClean="0"/>
              <a:t> </a:t>
            </a:r>
          </a:p>
          <a:p>
            <a:pPr algn="just">
              <a:buNone/>
            </a:pPr>
            <a:r>
              <a:rPr lang="en-US" sz="2600" dirty="0" smtClean="0"/>
              <a:t> </a:t>
            </a:r>
            <a:r>
              <a:rPr lang="en-US" sz="2600" b="1" dirty="0" smtClean="0"/>
              <a:t>out.print(" Demo for OUT Object");</a:t>
            </a:r>
            <a:r>
              <a:rPr lang="en-US" sz="2600" dirty="0" smtClean="0"/>
              <a:t> </a:t>
            </a:r>
          </a:p>
          <a:p>
            <a:pPr algn="just">
              <a:buNone/>
            </a:pPr>
            <a:r>
              <a:rPr lang="en-US" sz="2600" dirty="0" smtClean="0"/>
              <a:t> %&gt;  </a:t>
            </a:r>
          </a:p>
          <a:p>
            <a:pPr algn="just">
              <a:buNone/>
            </a:pPr>
            <a:r>
              <a:rPr lang="en-US" sz="2600" dirty="0" smtClean="0"/>
              <a:t>&lt;/body&gt;  </a:t>
            </a:r>
          </a:p>
          <a:p>
            <a:pPr algn="just">
              <a:buNone/>
            </a:pPr>
            <a:r>
              <a:rPr lang="en-US" sz="2600" dirty="0" smtClean="0"/>
              <a:t>&lt;/html&gt; </a:t>
            </a:r>
          </a:p>
          <a:p>
            <a:pPr>
              <a:buNone/>
            </a:pPr>
            <a:endParaRPr lang="en-US" sz="2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9" y="4572000"/>
            <a:ext cx="5715001" cy="2212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763000" cy="64770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3600" b="1" u="sng" dirty="0" smtClean="0"/>
              <a:t>Request Object:</a:t>
            </a:r>
            <a:endParaRPr lang="en-US" sz="3600" dirty="0" smtClean="0"/>
          </a:p>
          <a:p>
            <a:pPr algn="just"/>
            <a:r>
              <a:rPr lang="en-US" sz="3100" dirty="0"/>
              <a:t>The </a:t>
            </a:r>
            <a:r>
              <a:rPr lang="en-US" sz="3100" b="1" dirty="0" smtClean="0">
                <a:solidFill>
                  <a:srgbClr val="FF0000"/>
                </a:solidFill>
              </a:rPr>
              <a:t>request</a:t>
            </a:r>
            <a:r>
              <a:rPr lang="en-US" sz="3100" dirty="0"/>
              <a:t> is an implicit object of </a:t>
            </a:r>
            <a:r>
              <a:rPr lang="en-US" sz="3100" dirty="0" smtClean="0"/>
              <a:t>type HttpServletRequest. It was created </a:t>
            </a:r>
            <a:r>
              <a:rPr lang="en-US" sz="3100" dirty="0"/>
              <a:t>for each jsp request by the web container. </a:t>
            </a:r>
            <a:endParaRPr lang="en-US" sz="3100" dirty="0" smtClean="0"/>
          </a:p>
          <a:p>
            <a:pPr algn="just"/>
            <a:r>
              <a:rPr lang="en-US" sz="3100" dirty="0" smtClean="0"/>
              <a:t>It </a:t>
            </a:r>
            <a:r>
              <a:rPr lang="en-US" sz="3100" dirty="0"/>
              <a:t>can be used to get request </a:t>
            </a:r>
            <a:r>
              <a:rPr lang="en-US" sz="3100" dirty="0" smtClean="0"/>
              <a:t>information from web page or document.</a:t>
            </a:r>
          </a:p>
          <a:p>
            <a:pPr algn="just"/>
            <a:r>
              <a:rPr lang="en-US" sz="3100" dirty="0" smtClean="0"/>
              <a:t>By using this </a:t>
            </a:r>
            <a:r>
              <a:rPr lang="en-US" sz="3100" b="1" dirty="0" smtClean="0"/>
              <a:t>request</a:t>
            </a:r>
            <a:r>
              <a:rPr lang="en-US" sz="3100" dirty="0" smtClean="0"/>
              <a:t> object ,we can able read values from input elements in JSP.</a:t>
            </a:r>
            <a:endParaRPr lang="en-US" sz="2800" b="1" u="sng" dirty="0" smtClean="0"/>
          </a:p>
          <a:p>
            <a:pPr algn="just">
              <a:buNone/>
            </a:pPr>
            <a:r>
              <a:rPr lang="en-US" sz="2800" b="1" u="sng" dirty="0" smtClean="0"/>
              <a:t>Example: </a:t>
            </a:r>
            <a:r>
              <a:rPr lang="en-US" sz="2800" b="1" dirty="0" smtClean="0"/>
              <a:t>		“requestobj.html”</a:t>
            </a:r>
            <a:endParaRPr lang="en-US" sz="2800" b="1" u="sng" dirty="0" smtClean="0"/>
          </a:p>
          <a:p>
            <a:pPr algn="just">
              <a:buNone/>
            </a:pPr>
            <a:r>
              <a:rPr lang="en-US" sz="2800" dirty="0" smtClean="0"/>
              <a:t>&lt;html&gt;</a:t>
            </a:r>
          </a:p>
          <a:p>
            <a:pPr algn="just">
              <a:buNone/>
            </a:pPr>
            <a:r>
              <a:rPr lang="en-US" sz="2800" dirty="0" smtClean="0"/>
              <a:t> &lt;head&gt;</a:t>
            </a:r>
          </a:p>
          <a:p>
            <a:pPr algn="just">
              <a:buNone/>
            </a:pPr>
            <a:r>
              <a:rPr lang="en-US" sz="2800" dirty="0" smtClean="0"/>
              <a:t> &lt;title&gt;Request Object&lt;/title&gt;</a:t>
            </a:r>
          </a:p>
          <a:p>
            <a:pPr algn="just">
              <a:buNone/>
            </a:pPr>
            <a:r>
              <a:rPr lang="en-US" sz="2800" dirty="0" smtClean="0"/>
              <a:t> &lt;/head&gt;</a:t>
            </a:r>
          </a:p>
          <a:p>
            <a:pPr algn="just">
              <a:buNone/>
            </a:pPr>
            <a:r>
              <a:rPr lang="en-US" sz="2800" dirty="0" smtClean="0"/>
              <a:t> &lt;body&gt;</a:t>
            </a:r>
          </a:p>
          <a:p>
            <a:pPr algn="just">
              <a:buNone/>
            </a:pPr>
            <a:r>
              <a:rPr lang="en-US" sz="2800" dirty="0" smtClean="0"/>
              <a:t>&lt;form action="</a:t>
            </a:r>
            <a:r>
              <a:rPr lang="en-US" sz="2800" b="1" dirty="0" smtClean="0"/>
              <a:t>requestobj.jsp</a:t>
            </a:r>
            <a:r>
              <a:rPr lang="en-US" sz="2800" dirty="0" smtClean="0"/>
              <a:t>"&gt;  </a:t>
            </a:r>
          </a:p>
          <a:p>
            <a:pPr algn="just">
              <a:buNone/>
            </a:pPr>
            <a:r>
              <a:rPr lang="en-US" sz="2800" dirty="0" smtClean="0"/>
              <a:t>&lt;input type="text" name="</a:t>
            </a:r>
            <a:r>
              <a:rPr lang="en-US" sz="2800" b="1" dirty="0" smtClean="0"/>
              <a:t>uname</a:t>
            </a:r>
            <a:r>
              <a:rPr lang="en-US" sz="2800" dirty="0" smtClean="0"/>
              <a:t>"&gt;  </a:t>
            </a:r>
          </a:p>
          <a:p>
            <a:pPr algn="just">
              <a:buNone/>
            </a:pPr>
            <a:r>
              <a:rPr lang="en-US" sz="2800" dirty="0" smtClean="0"/>
              <a:t>&lt;input type="submit" value="go"&gt;&lt;</a:t>
            </a:r>
            <a:r>
              <a:rPr lang="en-US" sz="2800" dirty="0" err="1" smtClean="0"/>
              <a:t>br</a:t>
            </a:r>
            <a:r>
              <a:rPr lang="en-US" sz="2800" dirty="0" smtClean="0"/>
              <a:t>/&gt;  </a:t>
            </a:r>
          </a:p>
          <a:p>
            <a:pPr algn="just">
              <a:buNone/>
            </a:pPr>
            <a:r>
              <a:rPr lang="en-US" sz="2800" dirty="0" smtClean="0"/>
              <a:t>&lt;/form&gt;  </a:t>
            </a:r>
          </a:p>
          <a:p>
            <a:pPr algn="just">
              <a:buNone/>
            </a:pPr>
            <a:r>
              <a:rPr lang="en-US" sz="2800" dirty="0" smtClean="0"/>
              <a:t> &lt;/body&gt;</a:t>
            </a:r>
          </a:p>
          <a:p>
            <a:pPr algn="just">
              <a:buNone/>
            </a:pPr>
            <a:r>
              <a:rPr lang="en-US" sz="2800" dirty="0" smtClean="0"/>
              <a:t>&lt;/html&gt;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/>
              <a:t>requestobj.jsp </a:t>
            </a:r>
          </a:p>
          <a:p>
            <a:pPr>
              <a:buNone/>
            </a:pPr>
            <a:r>
              <a:rPr lang="en-US" sz="2400" dirty="0" smtClean="0"/>
              <a:t>&lt;%   </a:t>
            </a:r>
          </a:p>
          <a:p>
            <a:pPr>
              <a:buNone/>
            </a:pPr>
            <a:r>
              <a:rPr lang="en-US" sz="2400" dirty="0" smtClean="0"/>
              <a:t>String name=</a:t>
            </a:r>
            <a:r>
              <a:rPr lang="en-US" sz="2400" b="1" dirty="0" err="1" smtClean="0"/>
              <a:t>request.getParameter</a:t>
            </a:r>
            <a:r>
              <a:rPr lang="en-US" sz="2400" b="1" dirty="0" smtClean="0"/>
              <a:t>("</a:t>
            </a:r>
            <a:r>
              <a:rPr lang="en-US" sz="2400" b="1" dirty="0" smtClean="0">
                <a:solidFill>
                  <a:srgbClr val="FF0000"/>
                </a:solidFill>
              </a:rPr>
              <a:t>uname</a:t>
            </a:r>
            <a:r>
              <a:rPr lang="en-US" sz="2400" b="1" dirty="0" smtClean="0"/>
              <a:t>"); </a:t>
            </a:r>
            <a:r>
              <a:rPr lang="en-US" sz="2400" dirty="0" smtClean="0"/>
              <a:t> </a:t>
            </a:r>
          </a:p>
          <a:p>
            <a:pPr>
              <a:buNone/>
            </a:pPr>
            <a:r>
              <a:rPr lang="en-US" sz="2400" dirty="0" smtClean="0"/>
              <a:t>out.print("welcome "+name);  </a:t>
            </a:r>
          </a:p>
          <a:p>
            <a:pPr>
              <a:buNone/>
            </a:pPr>
            <a:r>
              <a:rPr lang="en-US" sz="2400" dirty="0" smtClean="0"/>
              <a:t>%&gt;</a:t>
            </a:r>
          </a:p>
          <a:p>
            <a:pPr>
              <a:buNone/>
            </a:pPr>
            <a:r>
              <a:rPr lang="en-US" sz="2400" b="1" dirty="0" smtClean="0"/>
              <a:t>Output:</a:t>
            </a:r>
          </a:p>
          <a:p>
            <a:pPr>
              <a:buNone/>
            </a:pP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971800"/>
            <a:ext cx="45720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2971800"/>
            <a:ext cx="4267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686800" cy="67056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3300" b="1" u="sng" dirty="0" smtClean="0"/>
              <a:t>Response Object:</a:t>
            </a:r>
            <a:endParaRPr lang="en-US" sz="3300" dirty="0" smtClean="0"/>
          </a:p>
          <a:p>
            <a:pPr algn="just"/>
            <a:r>
              <a:rPr lang="en-US" sz="2800" dirty="0"/>
              <a:t>In JSP, </a:t>
            </a:r>
            <a:r>
              <a:rPr lang="en-US" sz="2800" b="1" dirty="0">
                <a:solidFill>
                  <a:srgbClr val="FF0000"/>
                </a:solidFill>
              </a:rPr>
              <a:t>response</a:t>
            </a:r>
            <a:r>
              <a:rPr lang="en-US" sz="2800" dirty="0"/>
              <a:t> is an implicit object of type HttpServletResponse. </a:t>
            </a:r>
            <a:r>
              <a:rPr lang="en-US" sz="2800" dirty="0" smtClean="0"/>
              <a:t>It </a:t>
            </a:r>
            <a:r>
              <a:rPr lang="en-US" sz="2800" dirty="0"/>
              <a:t>is created by the web container for each jsp request</a:t>
            </a:r>
            <a:r>
              <a:rPr lang="en-US" sz="2800" dirty="0" smtClean="0"/>
              <a:t>. </a:t>
            </a:r>
          </a:p>
          <a:p>
            <a:pPr algn="just"/>
            <a:r>
              <a:rPr lang="en-US" sz="2800" dirty="0"/>
              <a:t>It can be used to add or manipulate response such as redirect response to another resource, send error etc.</a:t>
            </a:r>
            <a:endParaRPr lang="en-US" sz="2600" dirty="0" smtClean="0"/>
          </a:p>
          <a:p>
            <a:pPr algn="just">
              <a:buNone/>
            </a:pPr>
            <a:r>
              <a:rPr lang="en-US" sz="2800" b="1" u="sng" dirty="0" smtClean="0"/>
              <a:t>Example:  </a:t>
            </a:r>
          </a:p>
          <a:p>
            <a:pPr algn="just">
              <a:buNone/>
            </a:pPr>
            <a:r>
              <a:rPr lang="en-US" sz="2800" dirty="0" smtClean="0"/>
              <a:t>&lt;html&gt;</a:t>
            </a:r>
          </a:p>
          <a:p>
            <a:pPr algn="just">
              <a:buNone/>
            </a:pPr>
            <a:r>
              <a:rPr lang="en-US" sz="2800" dirty="0" smtClean="0"/>
              <a:t>&lt;head&gt;</a:t>
            </a:r>
          </a:p>
          <a:p>
            <a:pPr algn="just">
              <a:buNone/>
            </a:pPr>
            <a:r>
              <a:rPr lang="en-US" sz="2800" dirty="0" smtClean="0"/>
              <a:t>&lt;title&gt;Response Object&lt;/title&gt;</a:t>
            </a:r>
          </a:p>
          <a:p>
            <a:pPr algn="just">
              <a:buNone/>
            </a:pPr>
            <a:r>
              <a:rPr lang="en-US" sz="2800" dirty="0" smtClean="0"/>
              <a:t>&lt;/head&gt;</a:t>
            </a:r>
          </a:p>
          <a:p>
            <a:pPr algn="just">
              <a:buNone/>
            </a:pPr>
            <a:r>
              <a:rPr lang="en-US" sz="2800" dirty="0" smtClean="0"/>
              <a:t>&lt;body&gt;</a:t>
            </a:r>
          </a:p>
          <a:p>
            <a:pPr algn="just">
              <a:buNone/>
            </a:pPr>
            <a:r>
              <a:rPr lang="en-US" sz="2800" dirty="0" smtClean="0"/>
              <a:t>&lt;form action="responseobj.jsp"&gt;  </a:t>
            </a:r>
          </a:p>
          <a:p>
            <a:pPr algn="just">
              <a:buNone/>
            </a:pPr>
            <a:r>
              <a:rPr lang="en-US" sz="2800" dirty="0" smtClean="0"/>
              <a:t>URL:&lt;input type="text" name="</a:t>
            </a:r>
            <a:r>
              <a:rPr lang="en-US" sz="2800" dirty="0" err="1" smtClean="0"/>
              <a:t>url</a:t>
            </a:r>
            <a:r>
              <a:rPr lang="en-US" sz="2800" dirty="0" smtClean="0"/>
              <a:t>"&gt;  </a:t>
            </a:r>
          </a:p>
          <a:p>
            <a:pPr algn="just">
              <a:buNone/>
            </a:pPr>
            <a:r>
              <a:rPr lang="en-US" sz="2800" dirty="0" smtClean="0"/>
              <a:t>&lt;input type="submit" value="go"&gt;&lt;</a:t>
            </a:r>
            <a:r>
              <a:rPr lang="en-US" sz="2800" dirty="0" err="1" smtClean="0"/>
              <a:t>br</a:t>
            </a:r>
            <a:r>
              <a:rPr lang="en-US" sz="2800" dirty="0" smtClean="0"/>
              <a:t>/&gt;  </a:t>
            </a:r>
          </a:p>
          <a:p>
            <a:pPr algn="just">
              <a:buNone/>
            </a:pPr>
            <a:r>
              <a:rPr lang="en-US" sz="2800" dirty="0" smtClean="0"/>
              <a:t>&lt;/form&gt;  </a:t>
            </a:r>
          </a:p>
          <a:p>
            <a:pPr algn="just">
              <a:buNone/>
            </a:pPr>
            <a:r>
              <a:rPr lang="en-US" sz="2800" dirty="0" smtClean="0"/>
              <a:t>&lt;/body&gt;</a:t>
            </a:r>
          </a:p>
          <a:p>
            <a:pPr algn="just">
              <a:buNone/>
            </a:pPr>
            <a:r>
              <a:rPr lang="en-US" sz="2800" dirty="0" smtClean="0"/>
              <a:t>&lt;/html&gt;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/>
              <a:t>responseobj.jsp</a:t>
            </a:r>
          </a:p>
          <a:p>
            <a:pPr>
              <a:buNone/>
            </a:pPr>
            <a:r>
              <a:rPr lang="en-US" sz="2400" b="1" dirty="0" smtClean="0"/>
              <a:t>&lt;%   </a:t>
            </a:r>
          </a:p>
          <a:p>
            <a:pPr>
              <a:buNone/>
            </a:pPr>
            <a:r>
              <a:rPr lang="en-US" sz="2400" b="1" dirty="0" smtClean="0"/>
              <a:t>String </a:t>
            </a:r>
            <a:r>
              <a:rPr lang="en-US" sz="2400" b="1" dirty="0" err="1" smtClean="0"/>
              <a:t>url</a:t>
            </a:r>
            <a:r>
              <a:rPr lang="en-US" sz="2400" b="1" dirty="0" smtClean="0"/>
              <a:t>=</a:t>
            </a:r>
            <a:r>
              <a:rPr lang="en-US" sz="2400" b="1" dirty="0" err="1" smtClean="0"/>
              <a:t>request.getParameter</a:t>
            </a:r>
            <a:r>
              <a:rPr lang="en-US" sz="2400" b="1" dirty="0" smtClean="0"/>
              <a:t>("</a:t>
            </a:r>
            <a:r>
              <a:rPr lang="en-US" sz="2400" b="1" dirty="0" err="1" smtClean="0"/>
              <a:t>url</a:t>
            </a:r>
            <a:r>
              <a:rPr lang="en-US" sz="2400" b="1" dirty="0" smtClean="0"/>
              <a:t>");</a:t>
            </a:r>
          </a:p>
          <a:p>
            <a:pPr>
              <a:buNone/>
            </a:pPr>
            <a:r>
              <a:rPr lang="en-US" sz="2400" b="1" dirty="0" err="1" smtClean="0"/>
              <a:t>response.sendRedirect</a:t>
            </a:r>
            <a:r>
              <a:rPr lang="en-US" sz="2400" b="1" dirty="0" smtClean="0"/>
              <a:t>("http://"+url); </a:t>
            </a:r>
          </a:p>
          <a:p>
            <a:pPr>
              <a:buNone/>
            </a:pPr>
            <a:r>
              <a:rPr lang="en-US" sz="2400" b="1" dirty="0" smtClean="0"/>
              <a:t>%&gt;</a:t>
            </a:r>
            <a:r>
              <a:rPr lang="en-US" sz="2400" dirty="0"/>
              <a:t>  </a:t>
            </a:r>
          </a:p>
          <a:p>
            <a:pPr>
              <a:buNone/>
            </a:pPr>
            <a:r>
              <a:rPr lang="en-US" sz="2400" b="1" dirty="0" smtClean="0"/>
              <a:t>Output:</a:t>
            </a:r>
          </a:p>
          <a:p>
            <a:pPr>
              <a:buNone/>
            </a:pPr>
            <a:endParaRPr lang="en-US" sz="24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971800"/>
            <a:ext cx="4648199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2971800"/>
            <a:ext cx="4343400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686800" cy="6705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u="sng" dirty="0" smtClean="0"/>
              <a:t>Session Object:</a:t>
            </a:r>
            <a:endParaRPr lang="en-US" sz="2800" dirty="0" smtClean="0"/>
          </a:p>
          <a:p>
            <a:pPr algn="just"/>
            <a:r>
              <a:rPr lang="en-US" sz="2800" dirty="0"/>
              <a:t>In JSP, session is an implicit object of type </a:t>
            </a:r>
            <a:r>
              <a:rPr lang="en-US" sz="2800" dirty="0" smtClean="0"/>
              <a:t>HttpSession. We can use </a:t>
            </a:r>
            <a:r>
              <a:rPr lang="en-US" sz="2800" dirty="0"/>
              <a:t>this object to </a:t>
            </a:r>
            <a:r>
              <a:rPr lang="en-US" sz="2800" dirty="0" smtClean="0"/>
              <a:t>set, get </a:t>
            </a:r>
            <a:r>
              <a:rPr lang="en-US" sz="2800" dirty="0"/>
              <a:t>or remove attribute or to get session </a:t>
            </a:r>
            <a:r>
              <a:rPr lang="en-US" sz="2800" dirty="0" smtClean="0"/>
              <a:t>information.</a:t>
            </a:r>
          </a:p>
          <a:p>
            <a:pPr algn="just">
              <a:buNone/>
            </a:pPr>
            <a:r>
              <a:rPr lang="en-US" sz="2800" b="1" u="sng" dirty="0" smtClean="0"/>
              <a:t>Example: </a:t>
            </a:r>
          </a:p>
          <a:p>
            <a:pPr algn="just">
              <a:buNone/>
            </a:pPr>
            <a:r>
              <a:rPr lang="en-US" sz="2800" b="1" dirty="0" smtClean="0"/>
              <a:t>Session.html</a:t>
            </a:r>
            <a:r>
              <a:rPr lang="en-US" sz="2800" b="1" u="sng" dirty="0" smtClean="0"/>
              <a:t> </a:t>
            </a:r>
          </a:p>
          <a:p>
            <a:pPr>
              <a:buNone/>
            </a:pPr>
            <a:r>
              <a:rPr lang="en-US" sz="2400" dirty="0"/>
              <a:t>&lt;html&gt;  </a:t>
            </a:r>
          </a:p>
          <a:p>
            <a:pPr>
              <a:buNone/>
            </a:pPr>
            <a:r>
              <a:rPr lang="en-US" sz="2400" dirty="0"/>
              <a:t>&lt;body&gt;  </a:t>
            </a:r>
          </a:p>
          <a:p>
            <a:pPr>
              <a:buNone/>
            </a:pPr>
            <a:r>
              <a:rPr lang="en-US" sz="2400" dirty="0"/>
              <a:t>&lt;form action="welcome.jsp"&gt;  </a:t>
            </a:r>
          </a:p>
          <a:p>
            <a:pPr>
              <a:buNone/>
            </a:pPr>
            <a:r>
              <a:rPr lang="en-US" sz="2400" dirty="0"/>
              <a:t>&lt;input type="text" name="uname"&gt;  </a:t>
            </a:r>
          </a:p>
          <a:p>
            <a:pPr>
              <a:buNone/>
            </a:pPr>
            <a:r>
              <a:rPr lang="en-US" sz="2400" dirty="0"/>
              <a:t>&lt;input type="submit" value="go</a:t>
            </a:r>
            <a:r>
              <a:rPr lang="en-US" sz="2400" dirty="0" smtClean="0"/>
              <a:t>"&gt;</a:t>
            </a:r>
            <a:r>
              <a:rPr lang="en-US" sz="2400" dirty="0"/>
              <a:t>  </a:t>
            </a:r>
          </a:p>
          <a:p>
            <a:pPr>
              <a:buNone/>
            </a:pPr>
            <a:r>
              <a:rPr lang="en-US" sz="2400" dirty="0"/>
              <a:t>&lt;/form&gt;  </a:t>
            </a:r>
          </a:p>
          <a:p>
            <a:pPr>
              <a:buNone/>
            </a:pPr>
            <a:r>
              <a:rPr lang="en-US" sz="2400" dirty="0"/>
              <a:t>&lt;/body&gt;  </a:t>
            </a:r>
          </a:p>
          <a:p>
            <a:pPr>
              <a:buNone/>
            </a:pPr>
            <a:r>
              <a:rPr lang="en-US" sz="2400" dirty="0"/>
              <a:t>&lt;/html&gt;</a:t>
            </a:r>
          </a:p>
          <a:p>
            <a:pPr algn="just">
              <a:buNone/>
            </a:pPr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72075" y="2895600"/>
            <a:ext cx="389572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763000" cy="66294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/>
              <a:t>s</a:t>
            </a:r>
            <a:r>
              <a:rPr lang="en-US" sz="2400" b="1" dirty="0" smtClean="0"/>
              <a:t>ession.jsp</a:t>
            </a:r>
            <a:r>
              <a:rPr lang="en-US" sz="2800" b="1" u="sng" dirty="0" smtClean="0"/>
              <a:t>  </a:t>
            </a:r>
          </a:p>
          <a:p>
            <a:pPr>
              <a:buNone/>
            </a:pPr>
            <a:r>
              <a:rPr lang="en-US" sz="2400" dirty="0" smtClean="0"/>
              <a:t>&lt;html&gt;  </a:t>
            </a:r>
          </a:p>
          <a:p>
            <a:pPr>
              <a:buNone/>
            </a:pPr>
            <a:r>
              <a:rPr lang="en-US" sz="2400" dirty="0" smtClean="0"/>
              <a:t>&lt;body&gt;  </a:t>
            </a:r>
          </a:p>
          <a:p>
            <a:pPr>
              <a:buNone/>
            </a:pPr>
            <a:r>
              <a:rPr lang="en-US" sz="2400" dirty="0" smtClean="0"/>
              <a:t>&lt;%   </a:t>
            </a:r>
          </a:p>
          <a:p>
            <a:pPr>
              <a:buNone/>
            </a:pPr>
            <a:r>
              <a:rPr lang="en-US" sz="2400" dirty="0" smtClean="0"/>
              <a:t>String name=</a:t>
            </a:r>
            <a:r>
              <a:rPr lang="en-US" sz="2400" dirty="0" err="1" smtClean="0"/>
              <a:t>request.getParameter</a:t>
            </a:r>
            <a:r>
              <a:rPr lang="en-US" sz="2400" dirty="0" smtClean="0"/>
              <a:t>("uname");  </a:t>
            </a:r>
          </a:p>
          <a:p>
            <a:pPr>
              <a:buNone/>
            </a:pPr>
            <a:r>
              <a:rPr lang="en-US" sz="2400" dirty="0" smtClean="0"/>
              <a:t>out.print("Welcome "+name);  </a:t>
            </a:r>
          </a:p>
          <a:p>
            <a:pPr>
              <a:buNone/>
            </a:pPr>
            <a:r>
              <a:rPr lang="en-US" sz="2400" b="1" dirty="0" err="1" smtClean="0"/>
              <a:t>session.setAttribute</a:t>
            </a:r>
            <a:r>
              <a:rPr lang="en-US" sz="2400" b="1" dirty="0" smtClean="0"/>
              <a:t>("</a:t>
            </a:r>
            <a:r>
              <a:rPr lang="en-US" sz="2400" b="1" dirty="0" err="1" smtClean="0"/>
              <a:t>user",name</a:t>
            </a:r>
            <a:r>
              <a:rPr lang="en-US" sz="2400" b="1" dirty="0" smtClean="0"/>
              <a:t>);  </a:t>
            </a:r>
          </a:p>
          <a:p>
            <a:pPr>
              <a:buNone/>
            </a:pPr>
            <a:r>
              <a:rPr lang="en-US" sz="2400" dirty="0" smtClean="0"/>
              <a:t>%&gt;  </a:t>
            </a:r>
          </a:p>
          <a:p>
            <a:pPr>
              <a:buNone/>
            </a:pPr>
            <a:r>
              <a:rPr lang="en-US" sz="2400" dirty="0" smtClean="0"/>
              <a:t>&lt;</a:t>
            </a:r>
            <a:r>
              <a:rPr lang="en-US" sz="2400" dirty="0" err="1" smtClean="0"/>
              <a:t>br</a:t>
            </a:r>
            <a:r>
              <a:rPr lang="en-US" sz="2400" dirty="0" smtClean="0"/>
              <a:t>/&gt;</a:t>
            </a:r>
          </a:p>
          <a:p>
            <a:pPr>
              <a:buNone/>
            </a:pPr>
            <a:r>
              <a:rPr lang="en-US" sz="2400" dirty="0" smtClean="0"/>
              <a:t>&lt;a </a:t>
            </a:r>
            <a:r>
              <a:rPr lang="en-US" sz="2400" dirty="0" err="1" smtClean="0"/>
              <a:t>href</a:t>
            </a:r>
            <a:r>
              <a:rPr lang="en-US" sz="2400" dirty="0" smtClean="0"/>
              <a:t>="second.jsp"&gt;Next Page&lt;/a&gt;  </a:t>
            </a:r>
          </a:p>
          <a:p>
            <a:pPr>
              <a:buNone/>
            </a:pPr>
            <a:r>
              <a:rPr lang="en-US" sz="2400" dirty="0" smtClean="0"/>
              <a:t>&lt;/body&gt;  </a:t>
            </a:r>
          </a:p>
          <a:p>
            <a:pPr>
              <a:buNone/>
            </a:pPr>
            <a:r>
              <a:rPr lang="en-US" sz="2400" dirty="0" smtClean="0"/>
              <a:t>&lt;/html&gt;</a:t>
            </a:r>
            <a:endParaRPr lang="en-US" sz="2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2743200"/>
            <a:ext cx="4191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763000" cy="66294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 smtClean="0"/>
              <a:t>second.jsp</a:t>
            </a:r>
            <a:r>
              <a:rPr lang="en-US" sz="2800" b="1" u="sng" dirty="0" smtClean="0"/>
              <a:t>  </a:t>
            </a:r>
          </a:p>
          <a:p>
            <a:pPr>
              <a:buNone/>
            </a:pPr>
            <a:r>
              <a:rPr lang="en-US" sz="2400" dirty="0" smtClean="0"/>
              <a:t>&lt;html&gt;  </a:t>
            </a:r>
          </a:p>
          <a:p>
            <a:pPr>
              <a:buNone/>
            </a:pPr>
            <a:r>
              <a:rPr lang="en-US" sz="2400" dirty="0" smtClean="0"/>
              <a:t>&lt;body&gt;  </a:t>
            </a:r>
          </a:p>
          <a:p>
            <a:pPr>
              <a:buNone/>
            </a:pPr>
            <a:r>
              <a:rPr lang="en-US" sz="2400" dirty="0" smtClean="0"/>
              <a:t>&lt;%   </a:t>
            </a:r>
          </a:p>
          <a:p>
            <a:pPr>
              <a:buNone/>
            </a:pPr>
            <a:r>
              <a:rPr lang="en-US" sz="2400" dirty="0" smtClean="0"/>
              <a:t> String name=</a:t>
            </a:r>
            <a:r>
              <a:rPr lang="en-US" sz="2400" b="1" dirty="0" smtClean="0"/>
              <a:t>(String)</a:t>
            </a:r>
            <a:r>
              <a:rPr lang="en-US" sz="2400" b="1" dirty="0" err="1" smtClean="0"/>
              <a:t>session.getAttribute</a:t>
            </a:r>
            <a:r>
              <a:rPr lang="en-US" sz="2400" b="1" dirty="0" smtClean="0"/>
              <a:t>("user");</a:t>
            </a:r>
            <a:r>
              <a:rPr lang="en-US" sz="2400" dirty="0" smtClean="0"/>
              <a:t>  </a:t>
            </a:r>
          </a:p>
          <a:p>
            <a:pPr>
              <a:buNone/>
            </a:pPr>
            <a:r>
              <a:rPr lang="en-US" sz="2400" dirty="0" smtClean="0"/>
              <a:t>out.print("Hello "+name);  </a:t>
            </a:r>
          </a:p>
          <a:p>
            <a:pPr>
              <a:buNone/>
            </a:pPr>
            <a:r>
              <a:rPr lang="en-US" sz="2400" dirty="0" smtClean="0"/>
              <a:t> %&gt;  </a:t>
            </a:r>
          </a:p>
          <a:p>
            <a:pPr>
              <a:buNone/>
            </a:pPr>
            <a:r>
              <a:rPr lang="en-US" sz="2400" dirty="0" smtClean="0"/>
              <a:t>&lt;/body&gt;  </a:t>
            </a:r>
          </a:p>
          <a:p>
            <a:pPr>
              <a:buNone/>
            </a:pPr>
            <a:r>
              <a:rPr lang="en-US" sz="2400" dirty="0" smtClean="0"/>
              <a:t>&lt;/html&gt;</a:t>
            </a:r>
            <a:endParaRPr lang="en-US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3276600"/>
            <a:ext cx="4724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686800" cy="6705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000" b="1" u="sng" dirty="0" smtClean="0"/>
              <a:t>Exception Object:</a:t>
            </a:r>
            <a:endParaRPr lang="en-US" sz="3000" dirty="0" smtClean="0"/>
          </a:p>
          <a:p>
            <a:pPr algn="just"/>
            <a:r>
              <a:rPr lang="en-US" sz="2800" dirty="0" smtClean="0"/>
              <a:t>The </a:t>
            </a:r>
            <a:r>
              <a:rPr lang="en-US" sz="2800" dirty="0"/>
              <a:t>exception is normally an object that is thrown at runtime. Exception Handling is the process to handle the runtime errors. There may occur exception any time in your web application</a:t>
            </a:r>
            <a:r>
              <a:rPr lang="en-US" sz="2800" dirty="0" smtClean="0"/>
              <a:t>.</a:t>
            </a:r>
          </a:p>
          <a:p>
            <a:pPr algn="just"/>
            <a:r>
              <a:rPr lang="en-US" sz="2800" dirty="0" smtClean="0"/>
              <a:t>In JSP, exception is an implicit object of type java.lang.Throwable class. This object can be used to print the exception. But it can only be used in error pages.</a:t>
            </a:r>
          </a:p>
          <a:p>
            <a:pPr algn="just">
              <a:buNone/>
            </a:pPr>
            <a:r>
              <a:rPr lang="en-US" sz="2800" b="1" u="sng" dirty="0" smtClean="0"/>
              <a:t>Example: </a:t>
            </a:r>
          </a:p>
          <a:p>
            <a:pPr algn="just">
              <a:buNone/>
            </a:pPr>
            <a:r>
              <a:rPr lang="en-US" sz="2800" b="1" dirty="0" smtClean="0"/>
              <a:t>exception.html</a:t>
            </a:r>
            <a:r>
              <a:rPr lang="en-US" sz="2800" b="1" u="sng" dirty="0" smtClean="0"/>
              <a:t> </a:t>
            </a:r>
          </a:p>
          <a:p>
            <a:pPr>
              <a:buNone/>
            </a:pPr>
            <a:r>
              <a:rPr lang="en-US" sz="2400" dirty="0" smtClean="0"/>
              <a:t>&lt;html&gt;</a:t>
            </a:r>
          </a:p>
          <a:p>
            <a:pPr>
              <a:buNone/>
            </a:pPr>
            <a:r>
              <a:rPr lang="en-US" sz="2400" dirty="0" smtClean="0"/>
              <a:t>&lt;body&gt;</a:t>
            </a:r>
          </a:p>
          <a:p>
            <a:pPr>
              <a:buNone/>
            </a:pPr>
            <a:r>
              <a:rPr lang="en-US" sz="2400" dirty="0" smtClean="0"/>
              <a:t>&lt;form action="process.jsp"&gt;  </a:t>
            </a:r>
          </a:p>
          <a:p>
            <a:pPr>
              <a:buNone/>
            </a:pPr>
            <a:r>
              <a:rPr lang="en-US" sz="2400" dirty="0" smtClean="0"/>
              <a:t>No1:&lt;input type="text" name="n1" /&gt;</a:t>
            </a:r>
          </a:p>
          <a:p>
            <a:pPr>
              <a:buNone/>
            </a:pPr>
            <a:r>
              <a:rPr lang="en-US" sz="2400" dirty="0" smtClean="0"/>
              <a:t>No2:&lt;input type="text" name="n2" /&gt;</a:t>
            </a:r>
          </a:p>
          <a:p>
            <a:pPr>
              <a:buNone/>
            </a:pPr>
            <a:r>
              <a:rPr lang="en-US" sz="2400" dirty="0" smtClean="0"/>
              <a:t>&lt;input type="submit" value="divide"/&gt;  </a:t>
            </a:r>
          </a:p>
          <a:p>
            <a:pPr>
              <a:buNone/>
            </a:pPr>
            <a:r>
              <a:rPr lang="en-US" sz="2400" dirty="0" smtClean="0"/>
              <a:t>&lt;/form&gt;</a:t>
            </a:r>
          </a:p>
          <a:p>
            <a:pPr>
              <a:buNone/>
            </a:pPr>
            <a:r>
              <a:rPr lang="en-US" sz="2400" dirty="0" smtClean="0"/>
              <a:t> &lt;/body&gt;</a:t>
            </a:r>
          </a:p>
          <a:p>
            <a:pPr>
              <a:buNone/>
            </a:pPr>
            <a:r>
              <a:rPr lang="en-US" sz="2400" dirty="0" smtClean="0"/>
              <a:t>&lt;/html&gt;</a:t>
            </a:r>
            <a:endParaRPr lang="en-US" sz="2800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3352800"/>
            <a:ext cx="4114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763000" cy="66294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 smtClean="0"/>
              <a:t>process.jsp</a:t>
            </a:r>
            <a:r>
              <a:rPr lang="en-US" sz="2800" b="1" u="sng" dirty="0" smtClean="0"/>
              <a:t>  </a:t>
            </a:r>
          </a:p>
          <a:p>
            <a:pPr>
              <a:buNone/>
            </a:pPr>
            <a:r>
              <a:rPr lang="en-US" sz="2400" dirty="0" smtClean="0"/>
              <a:t>&lt;%@ page </a:t>
            </a:r>
            <a:r>
              <a:rPr lang="en-US" sz="2400" dirty="0" err="1" smtClean="0"/>
              <a:t>errorPage</a:t>
            </a:r>
            <a:r>
              <a:rPr lang="en-US" sz="2400" dirty="0" smtClean="0"/>
              <a:t>="error.jsp" %&gt;  </a:t>
            </a:r>
          </a:p>
          <a:p>
            <a:pPr>
              <a:buNone/>
            </a:pPr>
            <a:r>
              <a:rPr lang="en-US" sz="2400" dirty="0" smtClean="0"/>
              <a:t>&lt;%  </a:t>
            </a:r>
          </a:p>
          <a:p>
            <a:pPr>
              <a:buNone/>
            </a:pPr>
            <a:r>
              <a:rPr lang="en-US" sz="2400" dirty="0" smtClean="0"/>
              <a:t>String num1=</a:t>
            </a:r>
            <a:r>
              <a:rPr lang="en-US" sz="2400" dirty="0" err="1" smtClean="0"/>
              <a:t>request.getParameter</a:t>
            </a:r>
            <a:r>
              <a:rPr lang="en-US" sz="2400" dirty="0" smtClean="0"/>
              <a:t>("n1");  </a:t>
            </a:r>
          </a:p>
          <a:p>
            <a:pPr>
              <a:buNone/>
            </a:pPr>
            <a:r>
              <a:rPr lang="en-US" sz="2400" dirty="0" smtClean="0"/>
              <a:t>String num2=</a:t>
            </a:r>
            <a:r>
              <a:rPr lang="en-US" sz="2400" dirty="0" err="1" smtClean="0"/>
              <a:t>request.getParameter</a:t>
            </a:r>
            <a:r>
              <a:rPr lang="en-US" sz="2400" dirty="0" smtClean="0"/>
              <a:t>("n2");  </a:t>
            </a:r>
          </a:p>
          <a:p>
            <a:pPr>
              <a:buNone/>
            </a:pPr>
            <a:r>
              <a:rPr lang="en-US" sz="2400" dirty="0" err="1" smtClean="0"/>
              <a:t>int</a:t>
            </a:r>
            <a:r>
              <a:rPr lang="en-US" sz="2400" dirty="0" smtClean="0"/>
              <a:t> a=</a:t>
            </a:r>
            <a:r>
              <a:rPr lang="en-US" sz="2400" dirty="0" err="1" smtClean="0"/>
              <a:t>Integer.parseInt</a:t>
            </a:r>
            <a:r>
              <a:rPr lang="en-US" sz="2400" dirty="0" smtClean="0"/>
              <a:t>(num1);  </a:t>
            </a:r>
          </a:p>
          <a:p>
            <a:pPr>
              <a:buNone/>
            </a:pPr>
            <a:r>
              <a:rPr lang="en-US" sz="2400" dirty="0" err="1" smtClean="0"/>
              <a:t>int</a:t>
            </a:r>
            <a:r>
              <a:rPr lang="en-US" sz="2400" dirty="0" smtClean="0"/>
              <a:t> b=</a:t>
            </a:r>
            <a:r>
              <a:rPr lang="en-US" sz="2400" dirty="0" err="1" smtClean="0"/>
              <a:t>Integer.parseInt</a:t>
            </a:r>
            <a:r>
              <a:rPr lang="en-US" sz="2400" dirty="0" smtClean="0"/>
              <a:t>(num2);  </a:t>
            </a:r>
          </a:p>
          <a:p>
            <a:pPr>
              <a:buNone/>
            </a:pPr>
            <a:r>
              <a:rPr lang="en-US" sz="2400" dirty="0" err="1" smtClean="0"/>
              <a:t>int</a:t>
            </a:r>
            <a:r>
              <a:rPr lang="en-US" sz="2400" dirty="0" smtClean="0"/>
              <a:t> c=a/b;  </a:t>
            </a:r>
          </a:p>
          <a:p>
            <a:pPr>
              <a:buNone/>
            </a:pPr>
            <a:r>
              <a:rPr lang="en-US" sz="2400" dirty="0" smtClean="0"/>
              <a:t>out.print("division of numbers is: "+c);  </a:t>
            </a:r>
          </a:p>
          <a:p>
            <a:pPr>
              <a:buNone/>
            </a:pPr>
            <a:r>
              <a:rPr lang="en-US" sz="2400" dirty="0" smtClean="0"/>
              <a:t>%&gt; </a:t>
            </a:r>
            <a:endParaRPr lang="en-US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2475" y="4343400"/>
            <a:ext cx="53353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763000" cy="66294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 smtClean="0"/>
              <a:t>error.jsp</a:t>
            </a:r>
            <a:r>
              <a:rPr lang="en-US" sz="2800" b="1" u="sng" dirty="0" smtClean="0"/>
              <a:t>  </a:t>
            </a:r>
          </a:p>
          <a:p>
            <a:pPr>
              <a:buNone/>
            </a:pPr>
            <a:r>
              <a:rPr lang="en-US" sz="2400" dirty="0" smtClean="0"/>
              <a:t>&lt;html&gt;</a:t>
            </a:r>
          </a:p>
          <a:p>
            <a:pPr>
              <a:buNone/>
            </a:pPr>
            <a:r>
              <a:rPr lang="en-US" sz="2400" dirty="0" smtClean="0"/>
              <a:t>&lt;body&gt;</a:t>
            </a:r>
          </a:p>
          <a:p>
            <a:pPr>
              <a:buNone/>
            </a:pPr>
            <a:r>
              <a:rPr lang="en-US" sz="2400" dirty="0" smtClean="0"/>
              <a:t>&lt;%@ page </a:t>
            </a:r>
            <a:r>
              <a:rPr lang="en-US" sz="2400" dirty="0" err="1" smtClean="0"/>
              <a:t>isErrorPage</a:t>
            </a:r>
            <a:r>
              <a:rPr lang="en-US" sz="2400" dirty="0" smtClean="0"/>
              <a:t>="true" %&gt;  </a:t>
            </a:r>
          </a:p>
          <a:p>
            <a:pPr>
              <a:buNone/>
            </a:pPr>
            <a:r>
              <a:rPr lang="en-US" sz="2400" dirty="0" smtClean="0"/>
              <a:t>&lt;h3&gt;Sorry an exception </a:t>
            </a:r>
            <a:r>
              <a:rPr lang="en-US" sz="2400" dirty="0" err="1" smtClean="0"/>
              <a:t>occured</a:t>
            </a:r>
            <a:r>
              <a:rPr lang="en-US" sz="2400" dirty="0" smtClean="0"/>
              <a:t>!&lt;/h3&gt;  </a:t>
            </a:r>
          </a:p>
          <a:p>
            <a:pPr>
              <a:buNone/>
            </a:pPr>
            <a:r>
              <a:rPr lang="en-US" sz="2400" dirty="0" smtClean="0"/>
              <a:t>Exception is: &lt;%= exception %&gt; </a:t>
            </a:r>
          </a:p>
          <a:p>
            <a:pPr>
              <a:buNone/>
            </a:pPr>
            <a:r>
              <a:rPr lang="en-US" sz="2400" dirty="0" smtClean="0"/>
              <a:t>&lt;/body&gt;</a:t>
            </a:r>
          </a:p>
          <a:p>
            <a:pPr>
              <a:buNone/>
            </a:pPr>
            <a:r>
              <a:rPr lang="en-US" sz="2400" dirty="0" smtClean="0"/>
              <a:t>&lt;/html&gt;</a:t>
            </a:r>
            <a:endParaRPr lang="en-US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152400"/>
            <a:ext cx="3657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3352800"/>
            <a:ext cx="4343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686800" cy="6705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b="1" u="sng" dirty="0" smtClean="0"/>
              <a:t>Application Object:</a:t>
            </a:r>
            <a:endParaRPr lang="en-US" sz="2800" dirty="0" smtClean="0"/>
          </a:p>
          <a:p>
            <a:pPr algn="just"/>
            <a:r>
              <a:rPr lang="en-US" sz="2600" dirty="0" smtClean="0"/>
              <a:t>This is basically used for getting initialization parameters and for sharing the attributes &amp; their values across the entire JSP application.</a:t>
            </a:r>
          </a:p>
          <a:p>
            <a:pPr algn="just"/>
            <a:r>
              <a:rPr lang="en-US" sz="2600" dirty="0" smtClean="0"/>
              <a:t>which means any attribute set by </a:t>
            </a:r>
            <a:r>
              <a:rPr lang="en-US" sz="2600" b="1" dirty="0" smtClean="0"/>
              <a:t>application implicit object</a:t>
            </a:r>
            <a:r>
              <a:rPr lang="en-US" sz="2600" dirty="0" smtClean="0"/>
              <a:t> would be available to all the JSP pages.</a:t>
            </a:r>
          </a:p>
          <a:p>
            <a:pPr algn="just">
              <a:buNone/>
            </a:pPr>
            <a:endParaRPr lang="en-US" sz="2600" dirty="0" smtClean="0"/>
          </a:p>
          <a:p>
            <a:pPr algn="just"/>
            <a:r>
              <a:rPr lang="en-US" sz="2600" b="1" dirty="0" err="1" smtClean="0"/>
              <a:t>getAttribute</a:t>
            </a:r>
            <a:r>
              <a:rPr lang="en-US" sz="2600" b="1" dirty="0" smtClean="0"/>
              <a:t>(String </a:t>
            </a:r>
            <a:r>
              <a:rPr lang="en-US" sz="2600" b="1" dirty="0" err="1" smtClean="0"/>
              <a:t>attributeName</a:t>
            </a:r>
            <a:r>
              <a:rPr lang="en-US" sz="2600" b="1" dirty="0" smtClean="0"/>
              <a:t>):</a:t>
            </a:r>
            <a:r>
              <a:rPr lang="en-US" sz="2600" dirty="0" smtClean="0"/>
              <a:t> It returns the object stored in a given attribute name. </a:t>
            </a:r>
          </a:p>
          <a:p>
            <a:pPr algn="just">
              <a:buNone/>
            </a:pPr>
            <a:r>
              <a:rPr lang="en-US" sz="2600" dirty="0" smtClean="0"/>
              <a:t>	</a:t>
            </a:r>
            <a:r>
              <a:rPr lang="en-US" sz="2600" b="1" dirty="0" err="1" smtClean="0"/>
              <a:t>Ex:</a:t>
            </a:r>
            <a:r>
              <a:rPr lang="en-US" sz="2600" dirty="0" err="1" smtClean="0"/>
              <a:t>String</a:t>
            </a:r>
            <a:r>
              <a:rPr lang="en-US" sz="2600" dirty="0" smtClean="0"/>
              <a:t> s = (String)</a:t>
            </a:r>
            <a:r>
              <a:rPr lang="en-US" sz="2600" dirty="0" err="1" smtClean="0"/>
              <a:t>application.getAttribute</a:t>
            </a:r>
            <a:r>
              <a:rPr lang="en-US" sz="2600" dirty="0" smtClean="0"/>
              <a:t>("</a:t>
            </a:r>
            <a:r>
              <a:rPr lang="en-US" sz="2600" dirty="0" err="1" smtClean="0"/>
              <a:t>MyAttr</a:t>
            </a:r>
            <a:r>
              <a:rPr lang="en-US" sz="2600" dirty="0" smtClean="0"/>
              <a:t>");</a:t>
            </a:r>
          </a:p>
          <a:p>
            <a:pPr algn="just">
              <a:buNone/>
            </a:pPr>
            <a:endParaRPr lang="en-US" sz="2600" dirty="0" smtClean="0"/>
          </a:p>
          <a:p>
            <a:pPr algn="just"/>
            <a:r>
              <a:rPr lang="en-US" sz="2600" b="1" dirty="0" err="1" smtClean="0"/>
              <a:t>setAttribute</a:t>
            </a:r>
            <a:r>
              <a:rPr lang="en-US" sz="2600" b="1" dirty="0" smtClean="0"/>
              <a:t>(String </a:t>
            </a:r>
            <a:r>
              <a:rPr lang="en-US" sz="2600" b="1" dirty="0" err="1" smtClean="0"/>
              <a:t>attributeName</a:t>
            </a:r>
            <a:r>
              <a:rPr lang="en-US" sz="2600" b="1" dirty="0" smtClean="0"/>
              <a:t>, Value):</a:t>
            </a:r>
            <a:r>
              <a:rPr lang="en-US" sz="2600" dirty="0" smtClean="0"/>
              <a:t> It sets the value of an attribute or in other words it stores an attribute and its value in application context, which is available to use across JSP application.</a:t>
            </a:r>
          </a:p>
          <a:p>
            <a:pPr algn="just">
              <a:buNone/>
            </a:pPr>
            <a:r>
              <a:rPr lang="en-US" sz="2600" b="1" dirty="0" smtClean="0"/>
              <a:t>	</a:t>
            </a:r>
            <a:r>
              <a:rPr lang="en-US" sz="2600" b="1" dirty="0" err="1" smtClean="0"/>
              <a:t>Ex:</a:t>
            </a:r>
            <a:r>
              <a:rPr lang="en-US" sz="2600" dirty="0" err="1" smtClean="0"/>
              <a:t>application.setAttribute</a:t>
            </a:r>
            <a:r>
              <a:rPr lang="en-US" sz="2600" dirty="0" smtClean="0"/>
              <a:t>(“</a:t>
            </a:r>
            <a:r>
              <a:rPr lang="en-US" sz="2600" dirty="0" err="1" smtClean="0"/>
              <a:t>MyAttr</a:t>
            </a:r>
            <a:r>
              <a:rPr lang="en-US" sz="2600" dirty="0" smtClean="0"/>
              <a:t>”, “value”);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763000" cy="66294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 smtClean="0"/>
              <a:t>applnobj.jsp</a:t>
            </a:r>
            <a:r>
              <a:rPr lang="en-US" sz="2800" b="1" u="sng" dirty="0" smtClean="0"/>
              <a:t>  </a:t>
            </a:r>
          </a:p>
          <a:p>
            <a:pPr>
              <a:buNone/>
            </a:pPr>
            <a:r>
              <a:rPr lang="en-US" sz="2400" dirty="0" smtClean="0"/>
              <a:t>&lt;html&gt;</a:t>
            </a:r>
          </a:p>
          <a:p>
            <a:pPr>
              <a:buNone/>
            </a:pPr>
            <a:r>
              <a:rPr lang="en-US" sz="2400" dirty="0" smtClean="0"/>
              <a:t>&lt;%</a:t>
            </a:r>
          </a:p>
          <a:p>
            <a:pPr>
              <a:buNone/>
            </a:pPr>
            <a:r>
              <a:rPr lang="en-US" sz="2400" dirty="0" smtClean="0"/>
              <a:t>Integer counter= (Integer)</a:t>
            </a:r>
            <a:r>
              <a:rPr lang="en-US" sz="2400" dirty="0" err="1" smtClean="0"/>
              <a:t>application.getAttribute</a:t>
            </a:r>
            <a:r>
              <a:rPr lang="en-US" sz="2400" dirty="0" smtClean="0"/>
              <a:t>("</a:t>
            </a:r>
            <a:r>
              <a:rPr lang="en-US" sz="2400" dirty="0" err="1" smtClean="0"/>
              <a:t>numOfVisits</a:t>
            </a:r>
            <a:r>
              <a:rPr lang="en-US" sz="2400" dirty="0" smtClean="0"/>
              <a:t>");</a:t>
            </a:r>
          </a:p>
          <a:p>
            <a:pPr>
              <a:buNone/>
            </a:pPr>
            <a:r>
              <a:rPr lang="en-US" sz="2400" dirty="0" smtClean="0"/>
              <a:t> if( counter ==null || counter == 0 ){</a:t>
            </a:r>
          </a:p>
          <a:p>
            <a:pPr>
              <a:buNone/>
            </a:pP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smtClean="0"/>
              <a:t> counter = 1;</a:t>
            </a:r>
          </a:p>
          <a:p>
            <a:pPr>
              <a:buNone/>
            </a:pPr>
            <a:r>
              <a:rPr lang="en-US" sz="2400" dirty="0" smtClean="0"/>
              <a:t> }else{</a:t>
            </a:r>
          </a:p>
          <a:p>
            <a:pPr>
              <a:buNone/>
            </a:pPr>
            <a:r>
              <a:rPr lang="en-US" sz="2400" dirty="0" smtClean="0"/>
              <a:t>  counter = counter+ 1;</a:t>
            </a:r>
          </a:p>
          <a:p>
            <a:pPr>
              <a:buNone/>
            </a:pPr>
            <a:r>
              <a:rPr lang="en-US" sz="2400" dirty="0" smtClean="0"/>
              <a:t> }</a:t>
            </a:r>
          </a:p>
          <a:p>
            <a:pPr>
              <a:buNone/>
            </a:pPr>
            <a:r>
              <a:rPr lang="en-US" sz="2400" dirty="0" smtClean="0"/>
              <a:t> </a:t>
            </a:r>
            <a:r>
              <a:rPr lang="en-US" sz="2400" dirty="0" err="1" smtClean="0"/>
              <a:t>application.setAttribute</a:t>
            </a:r>
            <a:r>
              <a:rPr lang="en-US" sz="2400" dirty="0" smtClean="0"/>
              <a:t>("</a:t>
            </a:r>
            <a:r>
              <a:rPr lang="en-US" sz="2400" dirty="0" err="1" smtClean="0"/>
              <a:t>numOfVisits</a:t>
            </a:r>
            <a:r>
              <a:rPr lang="en-US" sz="2400" dirty="0" smtClean="0"/>
              <a:t>", counter);</a:t>
            </a:r>
          </a:p>
          <a:p>
            <a:pPr>
              <a:buNone/>
            </a:pPr>
            <a:r>
              <a:rPr lang="en-US" sz="2400" dirty="0" smtClean="0"/>
              <a:t>%&gt;</a:t>
            </a:r>
          </a:p>
          <a:p>
            <a:pPr>
              <a:buNone/>
            </a:pPr>
            <a:r>
              <a:rPr lang="en-US" sz="2400" dirty="0" smtClean="0"/>
              <a:t>&lt;h3&gt;Total number of hits to this Page is: &lt;%= counter%&gt;&lt;/h3&gt;</a:t>
            </a:r>
          </a:p>
          <a:p>
            <a:pPr>
              <a:buNone/>
            </a:pPr>
            <a:r>
              <a:rPr lang="en-US" sz="2400" dirty="0" smtClean="0"/>
              <a:t>&lt;/html&gt;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763000" cy="66294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u="sng" dirty="0" smtClean="0"/>
              <a:t>Output:</a:t>
            </a:r>
            <a:r>
              <a:rPr lang="en-US" sz="2800" b="1" u="sng" dirty="0" smtClean="0"/>
              <a:t>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914400"/>
            <a:ext cx="4924425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38625" y="3505200"/>
            <a:ext cx="4905375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686800" cy="6705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u="sng" dirty="0" err="1" smtClean="0"/>
              <a:t>pageContext</a:t>
            </a:r>
            <a:r>
              <a:rPr lang="en-US" sz="2800" b="1" u="sng" dirty="0" smtClean="0"/>
              <a:t> Object:</a:t>
            </a:r>
            <a:endParaRPr lang="en-US" sz="2800" dirty="0" smtClean="0"/>
          </a:p>
          <a:p>
            <a:r>
              <a:rPr lang="en-US" sz="2600" dirty="0" smtClean="0"/>
              <a:t>In JSP, </a:t>
            </a:r>
            <a:r>
              <a:rPr lang="en-US" sz="2600" b="1" dirty="0" err="1" smtClean="0"/>
              <a:t>pageContext</a:t>
            </a:r>
            <a:r>
              <a:rPr lang="en-US" sz="2600" dirty="0" smtClean="0"/>
              <a:t> is an implicit object of type </a:t>
            </a:r>
            <a:r>
              <a:rPr lang="en-US" sz="2600" dirty="0" err="1" smtClean="0"/>
              <a:t>PageContext</a:t>
            </a:r>
            <a:r>
              <a:rPr lang="en-US" sz="2600" dirty="0" smtClean="0"/>
              <a:t> class. </a:t>
            </a:r>
          </a:p>
          <a:p>
            <a:r>
              <a:rPr lang="en-US" sz="2600" dirty="0" smtClean="0"/>
              <a:t>The </a:t>
            </a:r>
            <a:r>
              <a:rPr lang="en-US" sz="2600" b="1" dirty="0" err="1" smtClean="0"/>
              <a:t>pageContext</a:t>
            </a:r>
            <a:r>
              <a:rPr lang="en-US" sz="2600" dirty="0" smtClean="0"/>
              <a:t> object can be used to set, get or remove attribute from one of the following scopes:</a:t>
            </a:r>
          </a:p>
          <a:p>
            <a:pPr>
              <a:buFont typeface="Wingdings" pitchFamily="2" charset="2"/>
              <a:buChar char="ü"/>
            </a:pPr>
            <a:r>
              <a:rPr lang="en-US" sz="2600" b="1" dirty="0" smtClean="0"/>
              <a:t>page</a:t>
            </a:r>
            <a:r>
              <a:rPr lang="en-US" sz="2600" dirty="0" smtClean="0"/>
              <a:t> – Scope: PAGE_CONTEXT</a:t>
            </a:r>
          </a:p>
          <a:p>
            <a:pPr>
              <a:buFont typeface="Wingdings" pitchFamily="2" charset="2"/>
              <a:buChar char="ü"/>
            </a:pPr>
            <a:r>
              <a:rPr lang="en-US" sz="2600" b="1" dirty="0" smtClean="0"/>
              <a:t>request</a:t>
            </a:r>
            <a:r>
              <a:rPr lang="en-US" sz="2600" dirty="0" smtClean="0"/>
              <a:t> – Scope: REQUEST_CONTEXT</a:t>
            </a:r>
          </a:p>
          <a:p>
            <a:pPr>
              <a:buFont typeface="Wingdings" pitchFamily="2" charset="2"/>
              <a:buChar char="ü"/>
            </a:pPr>
            <a:r>
              <a:rPr lang="en-US" sz="2600" b="1" dirty="0" smtClean="0"/>
              <a:t>session </a:t>
            </a:r>
            <a:r>
              <a:rPr lang="en-US" sz="2600" dirty="0" smtClean="0"/>
              <a:t>– Scope: SESSION_CONTEXT</a:t>
            </a:r>
          </a:p>
          <a:p>
            <a:pPr>
              <a:buFont typeface="Wingdings" pitchFamily="2" charset="2"/>
              <a:buChar char="ü"/>
            </a:pPr>
            <a:r>
              <a:rPr lang="en-US" sz="2600" b="1" dirty="0" smtClean="0"/>
              <a:t>application</a:t>
            </a:r>
            <a:r>
              <a:rPr lang="en-US" sz="2600" dirty="0" smtClean="0"/>
              <a:t> – Scope: APPLICATION_CONTEXT</a:t>
            </a:r>
          </a:p>
          <a:p>
            <a:r>
              <a:rPr lang="en-US" sz="2600" dirty="0" smtClean="0"/>
              <a:t>In JSP, page scope is the default scope.</a:t>
            </a:r>
          </a:p>
          <a:p>
            <a:pPr>
              <a:buNone/>
            </a:pPr>
            <a:r>
              <a:rPr lang="en-US" sz="2800" b="1" dirty="0" smtClean="0"/>
              <a:t>Methods of </a:t>
            </a:r>
            <a:r>
              <a:rPr lang="en-US" sz="2800" b="1" dirty="0" err="1" smtClean="0"/>
              <a:t>pageContext</a:t>
            </a:r>
            <a:r>
              <a:rPr lang="en-US" sz="2800" b="1" dirty="0" smtClean="0"/>
              <a:t> Implicit Object</a:t>
            </a:r>
          </a:p>
          <a:p>
            <a:r>
              <a:rPr lang="en-US" sz="2400" dirty="0" err="1" smtClean="0"/>
              <a:t>getAttribute</a:t>
            </a:r>
            <a:r>
              <a:rPr lang="en-US" sz="2400" dirty="0" smtClean="0"/>
              <a:t> (String </a:t>
            </a:r>
            <a:r>
              <a:rPr lang="en-US" sz="2400" dirty="0" err="1" smtClean="0"/>
              <a:t>AttributeName</a:t>
            </a:r>
            <a:r>
              <a:rPr lang="en-US" sz="2400" dirty="0" smtClean="0"/>
              <a:t>, </a:t>
            </a:r>
            <a:r>
              <a:rPr lang="en-US" sz="2400" dirty="0" err="1" smtClean="0"/>
              <a:t>int</a:t>
            </a:r>
            <a:r>
              <a:rPr lang="en-US" sz="2400" dirty="0" smtClean="0"/>
              <a:t> Scope)</a:t>
            </a:r>
          </a:p>
          <a:p>
            <a:r>
              <a:rPr lang="en-US" sz="2400" dirty="0" err="1" smtClean="0"/>
              <a:t>setAttribute</a:t>
            </a:r>
            <a:r>
              <a:rPr lang="en-US" sz="2400" dirty="0" smtClean="0"/>
              <a:t>(String </a:t>
            </a:r>
            <a:r>
              <a:rPr lang="en-US" sz="2400" dirty="0" err="1" smtClean="0"/>
              <a:t>AttributeName</a:t>
            </a:r>
            <a:r>
              <a:rPr lang="en-US" sz="2400" dirty="0" smtClean="0"/>
              <a:t>, </a:t>
            </a:r>
            <a:r>
              <a:rPr lang="en-US" sz="2400" dirty="0" err="1" smtClean="0"/>
              <a:t>AttributeValue</a:t>
            </a:r>
            <a:r>
              <a:rPr lang="en-US" sz="2400" dirty="0" smtClean="0"/>
              <a:t>, </a:t>
            </a:r>
            <a:r>
              <a:rPr lang="en-US" sz="2400" dirty="0" err="1" smtClean="0"/>
              <a:t>int</a:t>
            </a:r>
            <a:r>
              <a:rPr lang="en-US" sz="2400" dirty="0" smtClean="0"/>
              <a:t> Scope)</a:t>
            </a:r>
          </a:p>
          <a:p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763000" cy="66294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 smtClean="0"/>
              <a:t>pagecontextobj.html</a:t>
            </a:r>
            <a:r>
              <a:rPr lang="en-US" sz="2800" b="1" u="sng" dirty="0" smtClean="0"/>
              <a:t>  </a:t>
            </a:r>
          </a:p>
          <a:p>
            <a:pPr>
              <a:buNone/>
            </a:pPr>
            <a:r>
              <a:rPr lang="en-US" sz="2400" dirty="0" smtClean="0"/>
              <a:t>&lt;html&gt;</a:t>
            </a:r>
          </a:p>
          <a:p>
            <a:pPr>
              <a:buNone/>
            </a:pPr>
            <a:r>
              <a:rPr lang="en-US" sz="2400" dirty="0" smtClean="0"/>
              <a:t>&lt;head&gt;&lt;title&gt; Login Page&lt;/title&gt;&lt;/head&gt;</a:t>
            </a:r>
          </a:p>
          <a:p>
            <a:pPr>
              <a:buNone/>
            </a:pPr>
            <a:r>
              <a:rPr lang="en-US" sz="2400" dirty="0" smtClean="0"/>
              <a:t>&lt;body&gt;</a:t>
            </a:r>
          </a:p>
          <a:p>
            <a:pPr>
              <a:buNone/>
            </a:pPr>
            <a:r>
              <a:rPr lang="en-US" sz="2400" dirty="0" smtClean="0"/>
              <a:t>&lt;form action="</a:t>
            </a:r>
            <a:r>
              <a:rPr lang="en-US" sz="2400" b="1" dirty="0" smtClean="0"/>
              <a:t>pagecontextobj.jsp</a:t>
            </a:r>
            <a:r>
              <a:rPr lang="en-US" sz="2400" dirty="0" smtClean="0"/>
              <a:t>"&gt;</a:t>
            </a:r>
          </a:p>
          <a:p>
            <a:pPr>
              <a:buNone/>
            </a:pPr>
            <a:r>
              <a:rPr lang="en-US" sz="2400" dirty="0" smtClean="0"/>
              <a:t>Enter User-Id: &lt;input type="text" name="</a:t>
            </a:r>
            <a:r>
              <a:rPr lang="en-US" sz="2400" b="1" dirty="0" err="1" smtClean="0"/>
              <a:t>uid</a:t>
            </a:r>
            <a:r>
              <a:rPr lang="en-US" sz="2400" dirty="0" smtClean="0"/>
              <a:t>"&gt;&lt;</a:t>
            </a:r>
            <a:r>
              <a:rPr lang="en-US" sz="2400" dirty="0" err="1" smtClean="0"/>
              <a:t>br</a:t>
            </a:r>
            <a:r>
              <a:rPr lang="en-US" sz="2400" dirty="0" smtClean="0"/>
              <a:t>&gt;&lt;</a:t>
            </a:r>
            <a:r>
              <a:rPr lang="en-US" sz="2400" dirty="0" err="1" smtClean="0"/>
              <a:t>br</a:t>
            </a:r>
            <a:r>
              <a:rPr lang="en-US" sz="2400" dirty="0" smtClean="0"/>
              <a:t>&gt;</a:t>
            </a:r>
          </a:p>
          <a:p>
            <a:pPr>
              <a:buNone/>
            </a:pPr>
            <a:r>
              <a:rPr lang="en-US" sz="2400" dirty="0" smtClean="0"/>
              <a:t>Enter Password: &lt;input type="password" name="</a:t>
            </a:r>
            <a:r>
              <a:rPr lang="en-US" sz="2400" b="1" dirty="0" err="1" smtClean="0"/>
              <a:t>upass</a:t>
            </a:r>
            <a:r>
              <a:rPr lang="en-US" sz="2400" dirty="0" smtClean="0"/>
              <a:t>"&gt;&lt;</a:t>
            </a:r>
            <a:r>
              <a:rPr lang="en-US" sz="2400" dirty="0" err="1" smtClean="0"/>
              <a:t>br</a:t>
            </a:r>
            <a:r>
              <a:rPr lang="en-US" sz="2400" dirty="0" smtClean="0"/>
              <a:t>&gt;&lt;</a:t>
            </a:r>
            <a:r>
              <a:rPr lang="en-US" sz="2400" dirty="0" err="1" smtClean="0"/>
              <a:t>br</a:t>
            </a:r>
            <a:r>
              <a:rPr lang="en-US" sz="2400" dirty="0" smtClean="0"/>
              <a:t>&gt;</a:t>
            </a:r>
          </a:p>
          <a:p>
            <a:pPr>
              <a:buNone/>
            </a:pPr>
            <a:r>
              <a:rPr lang="en-US" sz="2400" dirty="0" smtClean="0"/>
              <a:t>&lt;input type="submit" value="Login"&gt;</a:t>
            </a:r>
          </a:p>
          <a:p>
            <a:pPr>
              <a:buNone/>
            </a:pPr>
            <a:r>
              <a:rPr lang="en-US" sz="2400" dirty="0" smtClean="0"/>
              <a:t>&lt;/form&gt;</a:t>
            </a:r>
          </a:p>
          <a:p>
            <a:pPr>
              <a:buNone/>
            </a:pPr>
            <a:r>
              <a:rPr lang="en-US" sz="2400" dirty="0" smtClean="0"/>
              <a:t>&lt;/body&gt;</a:t>
            </a:r>
          </a:p>
          <a:p>
            <a:pPr>
              <a:buNone/>
            </a:pPr>
            <a:r>
              <a:rPr lang="en-US" sz="2400" dirty="0" smtClean="0"/>
              <a:t>&lt;/html&gt;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3810000"/>
            <a:ext cx="5334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0"/>
            <a:ext cx="8991600" cy="6858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 smtClean="0"/>
              <a:t>pagecontextobj.jsp</a:t>
            </a:r>
            <a:r>
              <a:rPr lang="en-US" sz="2400" b="1" u="sng" dirty="0" smtClean="0"/>
              <a:t>  </a:t>
            </a:r>
          </a:p>
          <a:p>
            <a:pPr>
              <a:buNone/>
            </a:pPr>
            <a:r>
              <a:rPr lang="en-US" sz="2400" dirty="0" smtClean="0"/>
              <a:t>&lt;html&gt;</a:t>
            </a:r>
          </a:p>
          <a:p>
            <a:pPr>
              <a:buNone/>
            </a:pPr>
            <a:r>
              <a:rPr lang="en-US" sz="2400" dirty="0" smtClean="0"/>
              <a:t>&lt;body&gt;</a:t>
            </a:r>
          </a:p>
          <a:p>
            <a:pPr>
              <a:buNone/>
            </a:pPr>
            <a:r>
              <a:rPr lang="en-US" sz="2400" dirty="0" smtClean="0"/>
              <a:t>&lt;%  String </a:t>
            </a:r>
            <a:r>
              <a:rPr lang="en-US" sz="2400" b="1" dirty="0" smtClean="0"/>
              <a:t>id</a:t>
            </a:r>
            <a:r>
              <a:rPr lang="en-US" sz="2400" dirty="0" smtClean="0"/>
              <a:t>=</a:t>
            </a:r>
            <a:r>
              <a:rPr lang="en-US" sz="2400" dirty="0" err="1" smtClean="0"/>
              <a:t>request.getParameter</a:t>
            </a:r>
            <a:r>
              <a:rPr lang="en-US" sz="2400" dirty="0" smtClean="0"/>
              <a:t>("</a:t>
            </a:r>
            <a:r>
              <a:rPr lang="en-US" sz="2400" b="1" dirty="0" err="1" smtClean="0"/>
              <a:t>uid</a:t>
            </a:r>
            <a:r>
              <a:rPr lang="en-US" sz="2400" dirty="0" smtClean="0"/>
              <a:t>");</a:t>
            </a:r>
          </a:p>
          <a:p>
            <a:pPr>
              <a:buNone/>
            </a:pPr>
            <a:r>
              <a:rPr lang="en-US" sz="2400" dirty="0" smtClean="0"/>
              <a:t>String </a:t>
            </a:r>
            <a:r>
              <a:rPr lang="en-US" sz="2400" b="1" dirty="0" smtClean="0"/>
              <a:t>pass</a:t>
            </a:r>
            <a:r>
              <a:rPr lang="en-US" sz="2400" dirty="0" smtClean="0"/>
              <a:t>=</a:t>
            </a:r>
            <a:r>
              <a:rPr lang="en-US" sz="2400" dirty="0" err="1" smtClean="0"/>
              <a:t>request.getParameter</a:t>
            </a:r>
            <a:r>
              <a:rPr lang="en-US" sz="2400" dirty="0" smtClean="0"/>
              <a:t>("</a:t>
            </a:r>
            <a:r>
              <a:rPr lang="en-US" sz="2400" b="1" dirty="0" err="1" smtClean="0"/>
              <a:t>upass</a:t>
            </a:r>
            <a:r>
              <a:rPr lang="en-US" sz="2400" dirty="0" smtClean="0"/>
              <a:t>");</a:t>
            </a:r>
          </a:p>
          <a:p>
            <a:pPr>
              <a:buNone/>
            </a:pPr>
            <a:r>
              <a:rPr lang="en-US" sz="2400" dirty="0" err="1" smtClean="0"/>
              <a:t>out.println</a:t>
            </a:r>
            <a:r>
              <a:rPr lang="en-US" sz="2400" dirty="0" smtClean="0"/>
              <a:t>("hello "+id);</a:t>
            </a:r>
          </a:p>
          <a:p>
            <a:pPr>
              <a:buNone/>
            </a:pPr>
            <a:r>
              <a:rPr lang="en-US" sz="2400" dirty="0" err="1" smtClean="0"/>
              <a:t>pageContext.setAttribute</a:t>
            </a:r>
            <a:r>
              <a:rPr lang="en-US" sz="2400" dirty="0" smtClean="0"/>
              <a:t>("</a:t>
            </a:r>
            <a:r>
              <a:rPr lang="en-US" sz="2400" b="1" dirty="0" err="1" smtClean="0"/>
              <a:t>uname</a:t>
            </a:r>
            <a:r>
              <a:rPr lang="en-US" sz="2400" dirty="0" smtClean="0"/>
              <a:t>", id, </a:t>
            </a:r>
            <a:r>
              <a:rPr lang="en-US" sz="2400" dirty="0" err="1" smtClean="0"/>
              <a:t>PageContext.SESSION_SCOPE</a:t>
            </a:r>
            <a:r>
              <a:rPr lang="en-US" sz="2400" dirty="0" smtClean="0"/>
              <a:t>);</a:t>
            </a:r>
          </a:p>
          <a:p>
            <a:pPr>
              <a:buNone/>
            </a:pPr>
            <a:r>
              <a:rPr lang="en-US" sz="2400" dirty="0" err="1" smtClean="0"/>
              <a:t>pageContext.setAttribute</a:t>
            </a:r>
            <a:r>
              <a:rPr lang="en-US" sz="2400" dirty="0" smtClean="0"/>
              <a:t>("</a:t>
            </a:r>
            <a:r>
              <a:rPr lang="en-US" sz="2400" b="1" dirty="0" err="1" smtClean="0"/>
              <a:t>pwd</a:t>
            </a:r>
            <a:r>
              <a:rPr lang="en-US" sz="2400" dirty="0" smtClean="0"/>
              <a:t>", pass, </a:t>
            </a:r>
            <a:r>
              <a:rPr lang="en-US" sz="2400" dirty="0" err="1" smtClean="0"/>
              <a:t>PageContext.SESSION_SCOPE</a:t>
            </a:r>
            <a:r>
              <a:rPr lang="en-US" sz="2400" dirty="0" smtClean="0"/>
              <a:t>);</a:t>
            </a:r>
          </a:p>
          <a:p>
            <a:pPr>
              <a:buNone/>
            </a:pPr>
            <a:r>
              <a:rPr lang="en-US" sz="2400" dirty="0" smtClean="0"/>
              <a:t>%&gt;</a:t>
            </a:r>
          </a:p>
          <a:p>
            <a:pPr>
              <a:buNone/>
            </a:pPr>
            <a:r>
              <a:rPr lang="en-US" sz="2400" dirty="0" smtClean="0"/>
              <a:t>&lt;a </a:t>
            </a:r>
            <a:r>
              <a:rPr lang="en-US" sz="2400" dirty="0" err="1" smtClean="0"/>
              <a:t>href</a:t>
            </a:r>
            <a:r>
              <a:rPr lang="en-US" sz="2400" dirty="0" smtClean="0"/>
              <a:t>="</a:t>
            </a:r>
            <a:r>
              <a:rPr lang="en-US" sz="2400" b="1" dirty="0" smtClean="0"/>
              <a:t>display.jsp</a:t>
            </a:r>
            <a:r>
              <a:rPr lang="en-US" sz="2400" dirty="0" smtClean="0"/>
              <a:t>"&gt;Click here to see Password &lt;/a&gt;</a:t>
            </a:r>
          </a:p>
          <a:p>
            <a:pPr>
              <a:buNone/>
            </a:pPr>
            <a:r>
              <a:rPr lang="en-US" sz="2400" dirty="0" smtClean="0"/>
              <a:t>&lt;/body&gt;</a:t>
            </a:r>
          </a:p>
          <a:p>
            <a:pPr>
              <a:buNone/>
            </a:pPr>
            <a:r>
              <a:rPr lang="en-US" sz="2400" dirty="0" smtClean="0"/>
              <a:t>&lt;/html&gt;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4419600"/>
            <a:ext cx="5943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0"/>
            <a:ext cx="8991600" cy="6858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 smtClean="0"/>
              <a:t>display.jsp</a:t>
            </a:r>
            <a:r>
              <a:rPr lang="en-US" sz="2400" b="1" u="sng" dirty="0" smtClean="0"/>
              <a:t>  </a:t>
            </a:r>
          </a:p>
          <a:p>
            <a:pPr>
              <a:buNone/>
            </a:pPr>
            <a:r>
              <a:rPr lang="en-US" sz="2400" dirty="0" smtClean="0"/>
              <a:t>&lt;html&gt;</a:t>
            </a:r>
          </a:p>
          <a:p>
            <a:pPr>
              <a:buNone/>
            </a:pPr>
            <a:r>
              <a:rPr lang="en-US" sz="2400" dirty="0" smtClean="0"/>
              <a:t>&lt;body&gt;</a:t>
            </a:r>
          </a:p>
          <a:p>
            <a:pPr>
              <a:buNone/>
            </a:pPr>
            <a:r>
              <a:rPr lang="en-US" sz="2400" dirty="0" smtClean="0"/>
              <a:t>&lt;%</a:t>
            </a:r>
          </a:p>
          <a:p>
            <a:pPr>
              <a:buNone/>
            </a:pPr>
            <a:r>
              <a:rPr lang="en-US" sz="2400" dirty="0" smtClean="0"/>
              <a:t>String </a:t>
            </a:r>
            <a:r>
              <a:rPr lang="en-US" sz="2400" b="1" dirty="0" err="1" smtClean="0"/>
              <a:t>uname</a:t>
            </a:r>
            <a:r>
              <a:rPr lang="en-US" sz="2400" dirty="0" smtClean="0"/>
              <a:t>= (String) </a:t>
            </a:r>
            <a:r>
              <a:rPr lang="en-US" sz="2400" dirty="0" err="1" smtClean="0"/>
              <a:t>pageContext.getAttribute</a:t>
            </a:r>
            <a:r>
              <a:rPr lang="en-US" sz="2400" dirty="0" smtClean="0"/>
              <a:t>("</a:t>
            </a:r>
            <a:r>
              <a:rPr lang="en-US" sz="2400" b="1" dirty="0" err="1" smtClean="0"/>
              <a:t>uname</a:t>
            </a:r>
            <a:r>
              <a:rPr lang="en-US" sz="2400" dirty="0" smtClean="0"/>
              <a:t>", 						</a:t>
            </a:r>
            <a:r>
              <a:rPr lang="en-US" sz="2400" dirty="0" err="1" smtClean="0"/>
              <a:t>PageContext.SESSION_SCOPE</a:t>
            </a:r>
            <a:r>
              <a:rPr lang="en-US" sz="2400" dirty="0" smtClean="0"/>
              <a:t>);</a:t>
            </a:r>
          </a:p>
          <a:p>
            <a:pPr>
              <a:buNone/>
            </a:pPr>
            <a:r>
              <a:rPr lang="en-US" sz="2400" dirty="0" smtClean="0"/>
              <a:t>String </a:t>
            </a:r>
            <a:r>
              <a:rPr lang="en-US" sz="2400" b="1" dirty="0" err="1" smtClean="0"/>
              <a:t>pwd</a:t>
            </a:r>
            <a:r>
              <a:rPr lang="en-US" sz="2400" dirty="0" smtClean="0"/>
              <a:t>= (String) </a:t>
            </a:r>
            <a:r>
              <a:rPr lang="en-US" sz="2400" dirty="0" err="1" smtClean="0"/>
              <a:t>pageContext.getAttribute</a:t>
            </a:r>
            <a:r>
              <a:rPr lang="en-US" sz="2400" dirty="0" smtClean="0"/>
              <a:t>("</a:t>
            </a:r>
            <a:r>
              <a:rPr lang="en-US" sz="2400" b="1" dirty="0" err="1" smtClean="0"/>
              <a:t>pwd</a:t>
            </a:r>
            <a:r>
              <a:rPr lang="en-US" sz="2400" dirty="0" smtClean="0"/>
              <a:t>", 							</a:t>
            </a:r>
            <a:r>
              <a:rPr lang="en-US" sz="2400" dirty="0" err="1" smtClean="0"/>
              <a:t>PageContext.SESSION_SCOPE</a:t>
            </a:r>
            <a:r>
              <a:rPr lang="en-US" sz="2400" dirty="0" smtClean="0"/>
              <a:t>);</a:t>
            </a:r>
          </a:p>
          <a:p>
            <a:pPr>
              <a:buNone/>
            </a:pPr>
            <a:r>
              <a:rPr lang="en-US" sz="2400" dirty="0" err="1" smtClean="0"/>
              <a:t>out.println</a:t>
            </a:r>
            <a:r>
              <a:rPr lang="en-US" sz="2400" dirty="0" smtClean="0"/>
              <a:t>("Hi "+</a:t>
            </a:r>
            <a:r>
              <a:rPr lang="en-US" sz="2400" b="1" dirty="0" err="1" smtClean="0"/>
              <a:t>uname</a:t>
            </a:r>
            <a:r>
              <a:rPr lang="en-US" sz="2400" dirty="0" smtClean="0"/>
              <a:t>);</a:t>
            </a:r>
          </a:p>
          <a:p>
            <a:pPr>
              <a:buNone/>
            </a:pPr>
            <a:r>
              <a:rPr lang="en-US" sz="2400" dirty="0" err="1" smtClean="0"/>
              <a:t>out.println</a:t>
            </a:r>
            <a:r>
              <a:rPr lang="en-US" sz="2400" dirty="0" smtClean="0"/>
              <a:t>("Your Password is: "+</a:t>
            </a:r>
            <a:r>
              <a:rPr lang="en-US" sz="2400" b="1" dirty="0" err="1" smtClean="0"/>
              <a:t>pwd</a:t>
            </a:r>
            <a:r>
              <a:rPr lang="en-US" sz="2400" dirty="0" smtClean="0"/>
              <a:t>);</a:t>
            </a:r>
          </a:p>
          <a:p>
            <a:pPr>
              <a:buNone/>
            </a:pPr>
            <a:r>
              <a:rPr lang="en-US" sz="2400" dirty="0" smtClean="0"/>
              <a:t>%&gt;</a:t>
            </a:r>
          </a:p>
          <a:p>
            <a:pPr>
              <a:buNone/>
            </a:pPr>
            <a:r>
              <a:rPr lang="en-US" sz="2400" dirty="0" smtClean="0"/>
              <a:t>&lt;/body&gt;</a:t>
            </a:r>
          </a:p>
          <a:p>
            <a:pPr>
              <a:buNone/>
            </a:pPr>
            <a:r>
              <a:rPr lang="en-US" sz="2400" dirty="0" smtClean="0"/>
              <a:t>&lt;/html&gt;</a:t>
            </a:r>
            <a:endParaRPr lang="en-U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4343400"/>
            <a:ext cx="5867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686800" cy="6705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u="sng" dirty="0" smtClean="0"/>
              <a:t>page </a:t>
            </a:r>
            <a:r>
              <a:rPr lang="en-US" sz="2800" b="1" u="sng" dirty="0" smtClean="0"/>
              <a:t>Object:</a:t>
            </a:r>
            <a:endParaRPr lang="en-US" sz="2800" dirty="0" smtClean="0"/>
          </a:p>
          <a:p>
            <a:r>
              <a:rPr lang="en-US" sz="2600" dirty="0" smtClean="0"/>
              <a:t>Page implicit variable holds the currently executed servlet object for the corresponding </a:t>
            </a:r>
            <a:r>
              <a:rPr lang="en-US" sz="2600" dirty="0" err="1" smtClean="0"/>
              <a:t>jsp</a:t>
            </a:r>
            <a:r>
              <a:rPr lang="en-US" sz="2600" dirty="0" smtClean="0"/>
              <a:t>.</a:t>
            </a:r>
          </a:p>
          <a:p>
            <a:r>
              <a:rPr lang="en-US" sz="2600" dirty="0" smtClean="0"/>
              <a:t>Acts as this object for current </a:t>
            </a:r>
            <a:r>
              <a:rPr lang="en-US" sz="2600" dirty="0" err="1" smtClean="0"/>
              <a:t>jsp</a:t>
            </a:r>
            <a:r>
              <a:rPr lang="en-US" sz="2600" dirty="0" smtClean="0"/>
              <a:t> page.</a:t>
            </a:r>
          </a:p>
          <a:p>
            <a:r>
              <a:rPr lang="en-US" sz="2600" dirty="0" smtClean="0"/>
              <a:t>This object is very rarely used.</a:t>
            </a:r>
          </a:p>
          <a:p>
            <a:pPr>
              <a:buNone/>
            </a:pPr>
            <a:r>
              <a:rPr lang="en-US" sz="2800" b="1" dirty="0" smtClean="0"/>
              <a:t>Example:</a:t>
            </a:r>
          </a:p>
          <a:p>
            <a:pPr>
              <a:buNone/>
            </a:pPr>
            <a:r>
              <a:rPr lang="en-US" sz="2600" dirty="0" smtClean="0"/>
              <a:t>&lt;html&gt;</a:t>
            </a:r>
          </a:p>
          <a:p>
            <a:pPr>
              <a:buNone/>
            </a:pPr>
            <a:r>
              <a:rPr lang="en-US" sz="2600" dirty="0" smtClean="0"/>
              <a:t>&lt;body&gt;</a:t>
            </a:r>
          </a:p>
          <a:p>
            <a:pPr>
              <a:buNone/>
            </a:pPr>
            <a:r>
              <a:rPr lang="en-US" sz="2600" dirty="0" smtClean="0"/>
              <a:t>&lt;% String </a:t>
            </a:r>
            <a:r>
              <a:rPr lang="en-US" sz="2600" dirty="0" err="1" smtClean="0"/>
              <a:t>pageName</a:t>
            </a:r>
            <a:r>
              <a:rPr lang="en-US" sz="2600" dirty="0" smtClean="0"/>
              <a:t> = </a:t>
            </a:r>
            <a:r>
              <a:rPr lang="en-US" sz="2600" b="1" dirty="0" err="1" smtClean="0"/>
              <a:t>page</a:t>
            </a:r>
            <a:r>
              <a:rPr lang="en-US" sz="2600" dirty="0" err="1" smtClean="0"/>
              <a:t>.toString</a:t>
            </a:r>
            <a:r>
              <a:rPr lang="en-US" sz="2600" dirty="0" smtClean="0"/>
              <a:t>();</a:t>
            </a:r>
          </a:p>
          <a:p>
            <a:pPr>
              <a:buNone/>
            </a:pPr>
            <a:r>
              <a:rPr lang="en-US" sz="2600" dirty="0" err="1" smtClean="0"/>
              <a:t>out.println</a:t>
            </a:r>
            <a:r>
              <a:rPr lang="en-US" sz="2600" dirty="0" smtClean="0"/>
              <a:t>("Page Name is " +</a:t>
            </a:r>
            <a:r>
              <a:rPr lang="en-US" sz="2600" dirty="0" err="1" smtClean="0"/>
              <a:t>pageName</a:t>
            </a:r>
            <a:r>
              <a:rPr lang="en-US" sz="2600" dirty="0" smtClean="0"/>
              <a:t>);%&gt;</a:t>
            </a:r>
          </a:p>
          <a:p>
            <a:pPr>
              <a:buNone/>
            </a:pPr>
            <a:r>
              <a:rPr lang="en-US" sz="2600" dirty="0" smtClean="0"/>
              <a:t>&lt;/body&gt;</a:t>
            </a:r>
          </a:p>
          <a:p>
            <a:pPr>
              <a:buNone/>
            </a:pPr>
            <a:r>
              <a:rPr lang="en-US" sz="2600" dirty="0" smtClean="0"/>
              <a:t>&lt;/html&gt; 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4953000"/>
            <a:ext cx="5701496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686800" cy="6705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000" b="1" u="sng" dirty="0" err="1" smtClean="0"/>
              <a:t>config</a:t>
            </a:r>
            <a:r>
              <a:rPr lang="en-US" sz="3000" b="1" u="sng" dirty="0" smtClean="0"/>
              <a:t> </a:t>
            </a:r>
            <a:r>
              <a:rPr lang="en-US" sz="3000" b="1" u="sng" dirty="0" smtClean="0"/>
              <a:t>Object:</a:t>
            </a:r>
            <a:endParaRPr lang="en-US" sz="3000" dirty="0" smtClean="0"/>
          </a:p>
          <a:p>
            <a:pPr algn="just"/>
            <a:r>
              <a:rPr lang="en-US" sz="2800" dirty="0" smtClean="0"/>
              <a:t>In JSP, </a:t>
            </a:r>
            <a:r>
              <a:rPr lang="en-US" sz="2800" dirty="0" err="1" smtClean="0"/>
              <a:t>config</a:t>
            </a:r>
            <a:r>
              <a:rPr lang="en-US" sz="2800" dirty="0" smtClean="0"/>
              <a:t> is an implicit object of type </a:t>
            </a:r>
            <a:r>
              <a:rPr lang="en-US" sz="2800" b="1" i="1" dirty="0" err="1" smtClean="0"/>
              <a:t>ServletConfig</a:t>
            </a:r>
            <a:r>
              <a:rPr lang="en-US" sz="2800" dirty="0" smtClean="0"/>
              <a:t>. This object can be used to get initialization parameter for a particular JSP page. </a:t>
            </a:r>
            <a:endParaRPr lang="en-US" sz="2800" dirty="0" smtClean="0"/>
          </a:p>
          <a:p>
            <a:pPr algn="just"/>
            <a:r>
              <a:rPr lang="en-US" sz="2800" dirty="0" smtClean="0"/>
              <a:t>The </a:t>
            </a:r>
            <a:r>
              <a:rPr lang="en-US" sz="2800" dirty="0" err="1" smtClean="0"/>
              <a:t>config</a:t>
            </a:r>
            <a:r>
              <a:rPr lang="en-US" sz="2800" dirty="0" smtClean="0"/>
              <a:t> object is created by the web container for each </a:t>
            </a:r>
            <a:r>
              <a:rPr lang="en-US" sz="2800" dirty="0" err="1" smtClean="0"/>
              <a:t>jsp</a:t>
            </a:r>
            <a:r>
              <a:rPr lang="en-US" sz="2800" dirty="0" smtClean="0"/>
              <a:t> page.</a:t>
            </a:r>
          </a:p>
          <a:p>
            <a:pPr algn="just"/>
            <a:r>
              <a:rPr lang="en-US" sz="2800" dirty="0" smtClean="0"/>
              <a:t>Generally, it is used to get initialization parameter from the web.xml file.</a:t>
            </a:r>
          </a:p>
          <a:p>
            <a:pPr>
              <a:buNone/>
            </a:pPr>
            <a:r>
              <a:rPr lang="en-US" sz="2600" b="1" dirty="0" smtClean="0"/>
              <a:t>Example:		“</a:t>
            </a:r>
            <a:r>
              <a:rPr lang="en-US" sz="2400" b="1" dirty="0" smtClean="0"/>
              <a:t>configobj.jsp</a:t>
            </a:r>
            <a:r>
              <a:rPr lang="en-US" sz="2600" b="1" dirty="0" smtClean="0"/>
              <a:t>”</a:t>
            </a:r>
          </a:p>
          <a:p>
            <a:pPr>
              <a:buNone/>
            </a:pPr>
            <a:r>
              <a:rPr lang="en-US" sz="2800" dirty="0" smtClean="0"/>
              <a:t>&lt;</a:t>
            </a:r>
            <a:r>
              <a:rPr lang="en-US" sz="2800" dirty="0" smtClean="0"/>
              <a:t>html&gt;</a:t>
            </a:r>
          </a:p>
          <a:p>
            <a:pPr>
              <a:buNone/>
            </a:pPr>
            <a:r>
              <a:rPr lang="en-US" sz="2800" dirty="0" smtClean="0"/>
              <a:t>&lt;body&gt;</a:t>
            </a:r>
          </a:p>
          <a:p>
            <a:pPr>
              <a:buNone/>
            </a:pPr>
            <a:r>
              <a:rPr lang="en-US" sz="2800" dirty="0" smtClean="0"/>
              <a:t>&lt;% </a:t>
            </a:r>
          </a:p>
          <a:p>
            <a:pPr>
              <a:buNone/>
            </a:pPr>
            <a:r>
              <a:rPr lang="en-US" sz="2800" dirty="0" smtClean="0"/>
              <a:t>String </a:t>
            </a:r>
            <a:r>
              <a:rPr lang="en-US" sz="2800" dirty="0" err="1" smtClean="0"/>
              <a:t>sname</a:t>
            </a:r>
            <a:r>
              <a:rPr lang="en-US" sz="2800" dirty="0" smtClean="0"/>
              <a:t>=</a:t>
            </a:r>
            <a:r>
              <a:rPr lang="en-US" sz="2800" b="1" dirty="0" err="1" smtClean="0"/>
              <a:t>config</a:t>
            </a:r>
            <a:r>
              <a:rPr lang="en-US" sz="2800" dirty="0" err="1" smtClean="0"/>
              <a:t>.getServletName</a:t>
            </a:r>
            <a:r>
              <a:rPr lang="en-US" sz="2800" dirty="0" smtClean="0"/>
              <a:t>(); </a:t>
            </a:r>
          </a:p>
          <a:p>
            <a:pPr>
              <a:buNone/>
            </a:pPr>
            <a:r>
              <a:rPr lang="en-US" sz="2800" dirty="0" err="1" smtClean="0"/>
              <a:t>out.print</a:t>
            </a:r>
            <a:r>
              <a:rPr lang="en-US" sz="2800" dirty="0" smtClean="0"/>
              <a:t>("Servlet Name is: "+</a:t>
            </a:r>
            <a:r>
              <a:rPr lang="en-US" sz="2800" dirty="0" err="1" smtClean="0"/>
              <a:t>sname</a:t>
            </a:r>
            <a:r>
              <a:rPr lang="en-US" sz="2800" dirty="0" smtClean="0"/>
              <a:t>); </a:t>
            </a:r>
          </a:p>
          <a:p>
            <a:pPr>
              <a:buNone/>
            </a:pPr>
            <a:r>
              <a:rPr lang="en-US" sz="2800" dirty="0" smtClean="0"/>
              <a:t>%&gt;</a:t>
            </a:r>
          </a:p>
          <a:p>
            <a:pPr>
              <a:buNone/>
            </a:pPr>
            <a:r>
              <a:rPr lang="en-US" sz="2800" dirty="0" smtClean="0"/>
              <a:t>&lt;/body&gt;</a:t>
            </a:r>
          </a:p>
          <a:p>
            <a:pPr>
              <a:buNone/>
            </a:pPr>
            <a:r>
              <a:rPr lang="en-US" sz="2800" dirty="0" smtClean="0"/>
              <a:t>&lt;/</a:t>
            </a:r>
            <a:r>
              <a:rPr lang="en-US" sz="2800" dirty="0" smtClean="0"/>
              <a:t>html&gt;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0"/>
            <a:ext cx="8991600" cy="6858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dirty="0" smtClean="0"/>
              <a:t>web.xml</a:t>
            </a:r>
            <a:r>
              <a:rPr lang="en-US" sz="2400" b="1" u="sng" dirty="0" smtClean="0"/>
              <a:t>  </a:t>
            </a:r>
            <a:endParaRPr lang="en-US" sz="2400" b="1" u="sng" dirty="0" smtClean="0"/>
          </a:p>
          <a:p>
            <a:pPr>
              <a:buNone/>
            </a:pPr>
            <a:r>
              <a:rPr lang="en-US" sz="2400" dirty="0" smtClean="0"/>
              <a:t>&lt;</a:t>
            </a:r>
            <a:r>
              <a:rPr lang="en-US" sz="2400" dirty="0" smtClean="0"/>
              <a:t>web-app&gt;</a:t>
            </a:r>
          </a:p>
          <a:p>
            <a:pPr>
              <a:buNone/>
            </a:pPr>
            <a:r>
              <a:rPr lang="en-US" sz="2400" dirty="0" smtClean="0"/>
              <a:t>&lt;servlet&gt; </a:t>
            </a:r>
          </a:p>
          <a:p>
            <a:pPr>
              <a:buNone/>
            </a:pPr>
            <a:r>
              <a:rPr lang="en-US" sz="2400" dirty="0" smtClean="0"/>
              <a:t>&lt;servlet-name&gt;</a:t>
            </a:r>
            <a:r>
              <a:rPr lang="en-US" sz="2400" dirty="0" err="1" smtClean="0"/>
              <a:t>SampleServlet</a:t>
            </a:r>
            <a:r>
              <a:rPr lang="en-US" sz="2400" dirty="0" smtClean="0"/>
              <a:t>&lt;/servlet-name&gt; </a:t>
            </a:r>
          </a:p>
          <a:p>
            <a:pPr>
              <a:buNone/>
            </a:pPr>
            <a:r>
              <a:rPr lang="en-US" sz="2400" dirty="0" smtClean="0"/>
              <a:t>&lt;</a:t>
            </a:r>
            <a:r>
              <a:rPr lang="en-US" sz="2400" dirty="0" err="1" smtClean="0"/>
              <a:t>jsp</a:t>
            </a:r>
            <a:r>
              <a:rPr lang="en-US" sz="2400" dirty="0" smtClean="0"/>
              <a:t>-file&gt;/configobj.jsp&lt;/</a:t>
            </a:r>
            <a:r>
              <a:rPr lang="en-US" sz="2400" dirty="0" err="1" smtClean="0"/>
              <a:t>jsp</a:t>
            </a:r>
            <a:r>
              <a:rPr lang="en-US" sz="2400" dirty="0" smtClean="0"/>
              <a:t>-file&gt; </a:t>
            </a:r>
          </a:p>
          <a:p>
            <a:pPr>
              <a:buNone/>
            </a:pPr>
            <a:r>
              <a:rPr lang="en-US" sz="2400" dirty="0" smtClean="0"/>
              <a:t>&lt;/servlet&gt; </a:t>
            </a:r>
          </a:p>
          <a:p>
            <a:pPr>
              <a:buNone/>
            </a:pPr>
            <a:r>
              <a:rPr lang="en-US" sz="2400" dirty="0" smtClean="0"/>
              <a:t>&lt;servlet-mapping&gt; </a:t>
            </a:r>
          </a:p>
          <a:p>
            <a:pPr>
              <a:buNone/>
            </a:pPr>
            <a:r>
              <a:rPr lang="en-US" sz="2400" dirty="0" smtClean="0"/>
              <a:t>&lt;servlet-name&gt;</a:t>
            </a:r>
            <a:r>
              <a:rPr lang="en-US" sz="2400" dirty="0" err="1" smtClean="0"/>
              <a:t>SampleServlet</a:t>
            </a:r>
            <a:r>
              <a:rPr lang="en-US" sz="2400" dirty="0" smtClean="0"/>
              <a:t>&lt;/servlet-name&gt; </a:t>
            </a:r>
          </a:p>
          <a:p>
            <a:pPr>
              <a:buNone/>
            </a:pPr>
            <a:r>
              <a:rPr lang="en-US" sz="2400" dirty="0" smtClean="0"/>
              <a:t>&lt;</a:t>
            </a:r>
            <a:r>
              <a:rPr lang="en-US" sz="2400" dirty="0" err="1" smtClean="0"/>
              <a:t>url</a:t>
            </a:r>
            <a:r>
              <a:rPr lang="en-US" sz="2400" dirty="0" smtClean="0"/>
              <a:t>-pattern&gt;/</a:t>
            </a:r>
            <a:r>
              <a:rPr lang="en-US" sz="2400" dirty="0" err="1" smtClean="0"/>
              <a:t>config</a:t>
            </a:r>
            <a:r>
              <a:rPr lang="en-US" sz="2400" dirty="0" smtClean="0"/>
              <a:t>&lt;/</a:t>
            </a:r>
            <a:r>
              <a:rPr lang="en-US" sz="2400" dirty="0" err="1" smtClean="0"/>
              <a:t>url</a:t>
            </a:r>
            <a:r>
              <a:rPr lang="en-US" sz="2400" dirty="0" smtClean="0"/>
              <a:t>-pattern&gt; </a:t>
            </a:r>
          </a:p>
          <a:p>
            <a:pPr>
              <a:buNone/>
            </a:pPr>
            <a:r>
              <a:rPr lang="en-US" sz="2400" dirty="0" smtClean="0"/>
              <a:t>&lt;/servlet-mapping&gt; </a:t>
            </a:r>
          </a:p>
          <a:p>
            <a:pPr>
              <a:buNone/>
            </a:pPr>
            <a:r>
              <a:rPr lang="en-US" sz="2400" dirty="0" smtClean="0"/>
              <a:t>&lt;/web-app&gt; </a:t>
            </a:r>
          </a:p>
          <a:p>
            <a:pPr>
              <a:buNone/>
            </a:pPr>
            <a:endParaRPr lang="en-US" sz="24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4267200"/>
            <a:ext cx="6248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5568166</TotalTime>
  <Words>946</Words>
  <Application>Microsoft Office PowerPoint</Application>
  <PresentationFormat>On-screen Show (4:3)</PresentationFormat>
  <Paragraphs>236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Implicit Objects in JSP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Implicit Objects in JSP</dc:title>
  <dc:creator>Madhu</dc:creator>
  <cp:lastModifiedBy>Madhu</cp:lastModifiedBy>
  <cp:revision>149</cp:revision>
  <dcterms:created xsi:type="dcterms:W3CDTF">2019-03-24T12:05:41Z</dcterms:created>
  <dcterms:modified xsi:type="dcterms:W3CDTF">2020-03-23T07:17:48Z</dcterms:modified>
</cp:coreProperties>
</file>