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79" r:id="rId4"/>
    <p:sldId id="258" r:id="rId5"/>
    <p:sldId id="283" r:id="rId6"/>
    <p:sldId id="280" r:id="rId7"/>
    <p:sldId id="284" r:id="rId8"/>
    <p:sldId id="285" r:id="rId9"/>
    <p:sldId id="281" r:id="rId10"/>
    <p:sldId id="286" r:id="rId11"/>
    <p:sldId id="282" r:id="rId12"/>
    <p:sldId id="287" r:id="rId13"/>
    <p:sldId id="288" r:id="rId1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84731" y="496646"/>
            <a:ext cx="5574537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FF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66565" y="461594"/>
            <a:ext cx="1610868" cy="6972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69" y="1612138"/>
            <a:ext cx="8074660" cy="3702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7/8/2022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43000" y="2743200"/>
            <a:ext cx="6590665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801370" algn="l">
              <a:lnSpc>
                <a:spcPct val="100000"/>
              </a:lnSpc>
              <a:spcBef>
                <a:spcPts val="100"/>
              </a:spcBef>
            </a:pPr>
            <a:r>
              <a:rPr lang="en-US" b="1" spc="-165" dirty="0" smtClean="0"/>
              <a:t>Working with</a:t>
            </a:r>
            <a:r>
              <a:rPr lang="en-US" b="1" spc="-165" dirty="0" smtClean="0">
                <a:solidFill>
                  <a:srgbClr val="FF0000"/>
                </a:solidFill>
              </a:rPr>
              <a:t> Files </a:t>
            </a:r>
            <a:r>
              <a:rPr lang="en-IN" b="1" spc="-25" dirty="0" smtClean="0"/>
              <a:t>in JAVA</a:t>
            </a:r>
            <a:endParaRPr b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838200"/>
            <a:ext cx="8072755" cy="481478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600" dirty="0" smtClean="0"/>
              <a:t> A </a:t>
            </a:r>
            <a:r>
              <a:rPr lang="en-US" sz="2600" b="1" dirty="0" smtClean="0"/>
              <a:t>file</a:t>
            </a:r>
            <a:r>
              <a:rPr lang="en-US" sz="2600" dirty="0" smtClean="0"/>
              <a:t> is a named location that can be used to store related information. </a:t>
            </a:r>
          </a:p>
          <a:p>
            <a:pPr algn="just"/>
            <a:endParaRPr lang="en-US" sz="2600" dirty="0" smtClean="0"/>
          </a:p>
          <a:p>
            <a:pPr algn="just"/>
            <a:r>
              <a:rPr lang="en-US" sz="2600" b="1" u="sng" dirty="0" smtClean="0"/>
              <a:t>For example:</a:t>
            </a:r>
          </a:p>
          <a:p>
            <a:pPr algn="just"/>
            <a:r>
              <a:rPr lang="en-US" sz="2600" b="1" dirty="0" smtClean="0"/>
              <a:t>“</a:t>
            </a:r>
            <a:r>
              <a:rPr lang="en-US" sz="2600" b="1" dirty="0" smtClean="0">
                <a:solidFill>
                  <a:srgbClr val="0070C0"/>
                </a:solidFill>
              </a:rPr>
              <a:t>Sample.java</a:t>
            </a:r>
            <a:r>
              <a:rPr lang="en-US" sz="2600" b="1" dirty="0" smtClean="0"/>
              <a:t>”</a:t>
            </a:r>
            <a:r>
              <a:rPr lang="en-US" sz="2600" dirty="0" smtClean="0"/>
              <a:t> is a Java file that contains information about the Java program.</a:t>
            </a:r>
          </a:p>
          <a:p>
            <a:pPr algn="just"/>
            <a:endParaRPr lang="en-IN" sz="26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600" dirty="0" smtClean="0"/>
              <a:t> A </a:t>
            </a:r>
            <a:r>
              <a:rPr lang="en-US" sz="2600" b="1" dirty="0" smtClean="0"/>
              <a:t>directory</a:t>
            </a:r>
            <a:r>
              <a:rPr lang="en-US" sz="2600" dirty="0" smtClean="0"/>
              <a:t> is a collection of files and subdirectories. </a:t>
            </a:r>
          </a:p>
          <a:p>
            <a:pPr algn="just"/>
            <a:r>
              <a:rPr lang="en-US" sz="2600" dirty="0" smtClean="0"/>
              <a:t>A directory inside a directory is known as </a:t>
            </a:r>
            <a:r>
              <a:rPr lang="en-US" sz="2600" b="1" dirty="0" smtClean="0"/>
              <a:t>subdirectory</a:t>
            </a:r>
            <a:r>
              <a:rPr lang="en-US" sz="2600" dirty="0" smtClean="0"/>
              <a:t>.</a:t>
            </a:r>
          </a:p>
          <a:p>
            <a:pPr algn="just"/>
            <a:endParaRPr lang="en-IN" sz="2600" dirty="0" smtClean="0"/>
          </a:p>
          <a:p>
            <a:pPr algn="just">
              <a:buFont typeface="Arial" pitchFamily="34" charset="0"/>
              <a:buChar char="•"/>
            </a:pPr>
            <a:r>
              <a:rPr lang="en-US" sz="2600" dirty="0" smtClean="0"/>
              <a:t> In Java, with the help of </a:t>
            </a:r>
            <a:r>
              <a:rPr lang="en-US" sz="2600" b="1" dirty="0" smtClean="0"/>
              <a:t>File Class</a:t>
            </a:r>
            <a:r>
              <a:rPr lang="en-US" sz="2600" dirty="0" smtClean="0"/>
              <a:t>, we can work with files. This </a:t>
            </a:r>
            <a:r>
              <a:rPr lang="en-US" sz="2600" b="1" dirty="0" smtClean="0"/>
              <a:t>File Class </a:t>
            </a:r>
            <a:r>
              <a:rPr lang="en-US" sz="2600" dirty="0" smtClean="0"/>
              <a:t>is inside the </a:t>
            </a:r>
            <a:r>
              <a:rPr lang="en-US" sz="2600" b="1" dirty="0" smtClean="0">
                <a:solidFill>
                  <a:srgbClr val="FF0000"/>
                </a:solidFill>
              </a:rPr>
              <a:t>java.io</a:t>
            </a:r>
            <a:r>
              <a:rPr lang="en-US" sz="2600" dirty="0" smtClean="0"/>
              <a:t> package.</a:t>
            </a:r>
            <a:endParaRPr sz="2600"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681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533400" y="304800"/>
            <a:ext cx="8072755" cy="567398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endParaRPr lang="en-US" sz="2600" b="1" dirty="0" smtClean="0"/>
          </a:p>
          <a:p>
            <a:r>
              <a:rPr lang="en-US" sz="2600" b="1" dirty="0" smtClean="0"/>
              <a:t>File operations in Java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600" dirty="0" smtClean="0"/>
              <a:t>The following are the several operations that can be performed on a file in Java :</a:t>
            </a:r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    Create a File</a:t>
            </a:r>
            <a:endParaRPr lang="en-US" sz="2400" dirty="0" smtClean="0"/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    Read from a File</a:t>
            </a:r>
            <a:endParaRPr lang="en-US" sz="2400" dirty="0" smtClean="0"/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    Write to a File</a:t>
            </a:r>
            <a:endParaRPr lang="en-US" sz="2400" dirty="0" smtClean="0"/>
          </a:p>
          <a:p>
            <a:pPr lvl="2">
              <a:buFont typeface="Arial" pitchFamily="34" charset="0"/>
              <a:buChar char="•"/>
            </a:pPr>
            <a:r>
              <a:rPr lang="en-US" sz="2400" b="1" dirty="0" smtClean="0"/>
              <a:t>    Delete a File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To create perform </a:t>
            </a:r>
            <a:r>
              <a:rPr lang="en-US" sz="2400" b="1" dirty="0" smtClean="0"/>
              <a:t>File operations</a:t>
            </a:r>
            <a:r>
              <a:rPr lang="en-US" sz="2400" dirty="0" smtClean="0"/>
              <a:t>, we need to </a:t>
            </a:r>
            <a:r>
              <a:rPr lang="en-US" sz="2400" b="1" dirty="0" smtClean="0"/>
              <a:t>create object </a:t>
            </a:r>
            <a:r>
              <a:rPr lang="en-US" sz="2400" dirty="0" smtClean="0"/>
              <a:t>of File.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400" b="1" u="sng" dirty="0" smtClean="0">
                <a:solidFill>
                  <a:srgbClr val="0070C0"/>
                </a:solidFill>
              </a:rPr>
              <a:t>Format to create File Object:</a:t>
            </a:r>
            <a:endParaRPr lang="en-US" sz="2400" u="sng" dirty="0" smtClean="0">
              <a:solidFill>
                <a:srgbClr val="0070C0"/>
              </a:solidFill>
            </a:endParaRP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200" dirty="0" smtClean="0"/>
              <a:t>	 	</a:t>
            </a:r>
            <a:r>
              <a:rPr lang="en-US" sz="2200" b="1" dirty="0" smtClean="0">
                <a:solidFill>
                  <a:srgbClr val="FF0000"/>
                </a:solidFill>
                <a:latin typeface="Consolas"/>
              </a:rPr>
              <a:t>File </a:t>
            </a:r>
            <a:r>
              <a:rPr lang="en-US" sz="2200" b="1" dirty="0" err="1" smtClean="0">
                <a:solidFill>
                  <a:srgbClr val="000000"/>
                </a:solidFill>
                <a:latin typeface="Consolas"/>
              </a:rPr>
              <a:t>fileobj</a:t>
            </a:r>
            <a:r>
              <a:rPr lang="en-US" sz="2200" b="1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2200" b="1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200" b="1" dirty="0" smtClean="0">
                <a:solidFill>
                  <a:srgbClr val="FF0000"/>
                </a:solidFill>
                <a:latin typeface="Consolas"/>
              </a:rPr>
              <a:t>File</a:t>
            </a:r>
            <a:r>
              <a:rPr lang="en-US" sz="2200" b="1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200" b="1" dirty="0" smtClean="0">
                <a:solidFill>
                  <a:srgbClr val="FF0000"/>
                </a:solidFill>
                <a:latin typeface="Consolas"/>
              </a:rPr>
              <a:t>String </a:t>
            </a:r>
            <a:r>
              <a:rPr lang="en-US" sz="2200" b="1" dirty="0" smtClean="0">
                <a:solidFill>
                  <a:srgbClr val="000000"/>
                </a:solidFill>
                <a:latin typeface="Consolas"/>
              </a:rPr>
              <a:t>path/</a:t>
            </a:r>
            <a:r>
              <a:rPr lang="en-US" sz="2200" b="1" dirty="0" err="1" smtClean="0">
                <a:solidFill>
                  <a:srgbClr val="000000"/>
                </a:solidFill>
                <a:latin typeface="Consolas"/>
              </a:rPr>
              <a:t>FileName</a:t>
            </a:r>
            <a:r>
              <a:rPr lang="en-US" sz="2200" b="1" dirty="0" smtClean="0">
                <a:solidFill>
                  <a:srgbClr val="000000"/>
                </a:solidFill>
                <a:latin typeface="Consolas"/>
              </a:rPr>
              <a:t>);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endParaRPr lang="en-US" sz="2200" b="1" dirty="0" smtClean="0">
              <a:solidFill>
                <a:srgbClr val="000000"/>
              </a:solidFill>
              <a:latin typeface="Consolas"/>
            </a:endParaRP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200" b="1" dirty="0" smtClean="0">
                <a:solidFill>
                  <a:srgbClr val="000000"/>
                </a:solidFill>
                <a:latin typeface="Consolas"/>
              </a:rPr>
              <a:t>Example: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400" dirty="0" smtClean="0"/>
              <a:t>			</a:t>
            </a:r>
            <a:r>
              <a:rPr lang="en-US" sz="2400" b="1" dirty="0" smtClean="0">
                <a:solidFill>
                  <a:srgbClr val="FF0000"/>
                </a:solidFill>
                <a:latin typeface="Consolas"/>
              </a:rPr>
              <a:t>File </a:t>
            </a:r>
            <a:r>
              <a:rPr lang="en-US" sz="2400" b="1" dirty="0" err="1" smtClean="0">
                <a:solidFill>
                  <a:srgbClr val="000000"/>
                </a:solidFill>
                <a:latin typeface="Consolas"/>
              </a:rPr>
              <a:t>obj</a:t>
            </a:r>
            <a:r>
              <a:rPr lang="en-US" sz="2400" b="1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2400" b="1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400" b="1" dirty="0" smtClean="0">
                <a:solidFill>
                  <a:srgbClr val="FF0000"/>
                </a:solidFill>
                <a:latin typeface="Consolas"/>
              </a:rPr>
              <a:t>File</a:t>
            </a:r>
            <a:r>
              <a:rPr lang="en-US" sz="2400" b="1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400" b="1" dirty="0" smtClean="0">
                <a:solidFill>
                  <a:srgbClr val="FF00FF"/>
                </a:solidFill>
                <a:latin typeface="Consolas"/>
              </a:rPr>
              <a:t>"newFile.txt"</a:t>
            </a:r>
            <a:r>
              <a:rPr lang="en-US" sz="2400" b="1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400" b="1" dirty="0" smtClean="0">
                <a:latin typeface="Consolas"/>
              </a:rPr>
              <a:t> </a:t>
            </a:r>
            <a:endParaRPr sz="3200"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04681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7769860" cy="57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1380" algn="l">
              <a:lnSpc>
                <a:spcPts val="4385"/>
              </a:lnSpc>
              <a:spcBef>
                <a:spcPts val="95"/>
              </a:spcBef>
            </a:pPr>
            <a:r>
              <a:rPr sz="4000" b="1" spc="-15" smtClean="0">
                <a:latin typeface="Calibri"/>
                <a:cs typeface="Calibri"/>
              </a:rPr>
              <a:t>C</a:t>
            </a:r>
            <a:r>
              <a:rPr lang="en-US" sz="4000" b="1" spc="-15" dirty="0" smtClean="0">
                <a:latin typeface="Calibri"/>
                <a:cs typeface="Calibri"/>
              </a:rPr>
              <a:t>reate a </a:t>
            </a:r>
            <a:r>
              <a:rPr lang="en-US" sz="40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File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09600" y="1676400"/>
            <a:ext cx="8074660" cy="3634328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To create a file in Java, you can use the </a:t>
            </a:r>
            <a:r>
              <a:rPr lang="en-US" sz="2400" b="1" dirty="0" smtClean="0">
                <a:solidFill>
                  <a:srgbClr val="FF0000"/>
                </a:solidFill>
              </a:rPr>
              <a:t>createNewFile() </a:t>
            </a:r>
            <a:r>
              <a:rPr lang="en-US" sz="2400" dirty="0" smtClean="0"/>
              <a:t>method. This method returns a boolean value: </a:t>
            </a:r>
            <a:r>
              <a:rPr lang="en-US" sz="2400" b="1" dirty="0" smtClean="0"/>
              <a:t>true</a:t>
            </a:r>
            <a:r>
              <a:rPr lang="en-US" sz="2400" dirty="0" smtClean="0"/>
              <a:t> if the file was successfully created, and </a:t>
            </a:r>
            <a:r>
              <a:rPr lang="en-US" sz="2400" b="1" dirty="0" smtClean="0"/>
              <a:t>false</a:t>
            </a:r>
            <a:r>
              <a:rPr lang="en-US" sz="2400" dirty="0" smtClean="0"/>
              <a:t> if the file already exists.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b="1" dirty="0" smtClean="0"/>
              <a:t>Note</a:t>
            </a:r>
            <a:r>
              <a:rPr lang="en-US" sz="2400" dirty="0" smtClean="0"/>
              <a:t> that the method is enclosed in a </a:t>
            </a:r>
            <a:r>
              <a:rPr lang="en-US" sz="2400" b="1" dirty="0" smtClean="0">
                <a:solidFill>
                  <a:srgbClr val="FF0000"/>
                </a:solidFill>
              </a:rPr>
              <a:t>try...catch </a:t>
            </a:r>
            <a:r>
              <a:rPr lang="en-US" sz="2400" dirty="0" smtClean="0"/>
              <a:t>block. This is necessary because it throws an </a:t>
            </a:r>
            <a:r>
              <a:rPr lang="en-US" sz="2400" b="1" dirty="0" err="1" smtClean="0"/>
              <a:t>IOException</a:t>
            </a:r>
            <a:r>
              <a:rPr lang="en-US" sz="2400" dirty="0" smtClean="0"/>
              <a:t> if an error occurs (if the file cannot be created for some reason).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b="1" spc="-10" dirty="0" smtClean="0"/>
          </a:p>
        </p:txBody>
      </p:sp>
      <p:sp>
        <p:nvSpPr>
          <p:cNvPr id="6" name="object 6"/>
          <p:cNvSpPr txBox="1"/>
          <p:nvPr/>
        </p:nvSpPr>
        <p:spPr>
          <a:xfrm>
            <a:off x="8504681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686800" cy="57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3167635" cy="338554"/>
          </a:xfrm>
        </p:spPr>
        <p:txBody>
          <a:bodyPr/>
          <a:lstStyle/>
          <a:p>
            <a:r>
              <a:rPr lang="en-US" sz="2200" b="1" u="sng" dirty="0" smtClean="0"/>
              <a:t>Example Program:</a:t>
            </a:r>
            <a:endParaRPr lang="en-US" sz="22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33400" y="228600"/>
            <a:ext cx="7769860" cy="57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1380" algn="l">
              <a:lnSpc>
                <a:spcPts val="4385"/>
              </a:lnSpc>
              <a:spcBef>
                <a:spcPts val="95"/>
              </a:spcBef>
            </a:pPr>
            <a:r>
              <a:rPr lang="en-US" sz="4000" b="1" spc="-15" dirty="0" smtClean="0">
                <a:latin typeface="Calibri"/>
                <a:cs typeface="Calibri"/>
              </a:rPr>
              <a:t>Read from a </a:t>
            </a:r>
            <a:r>
              <a:rPr lang="en-US" sz="40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File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09600" y="914400"/>
            <a:ext cx="8074660" cy="5606663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To read data from the file, we can use either </a:t>
            </a:r>
            <a:r>
              <a:rPr lang="en-US" sz="2400" b="1" dirty="0" smtClean="0"/>
              <a:t>Scanner</a:t>
            </a:r>
            <a:r>
              <a:rPr lang="en-US" sz="2400" dirty="0" smtClean="0"/>
              <a:t> or </a:t>
            </a:r>
            <a:r>
              <a:rPr lang="en-US" sz="2400" b="1" dirty="0" smtClean="0"/>
              <a:t>FileReader</a:t>
            </a:r>
            <a:r>
              <a:rPr lang="en-US" sz="2400" dirty="0" smtClean="0"/>
              <a:t> class.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To read data from the file using file </a:t>
            </a:r>
            <a:r>
              <a:rPr lang="en-US" sz="2400" b="1" dirty="0" smtClean="0"/>
              <a:t>FileReader class ,</a:t>
            </a:r>
            <a:r>
              <a:rPr lang="en-US" sz="2400" dirty="0" smtClean="0"/>
              <a:t>You can use </a:t>
            </a:r>
            <a:r>
              <a:rPr lang="en-US" sz="2400" b="1" dirty="0" smtClean="0">
                <a:solidFill>
                  <a:srgbClr val="FF0000"/>
                </a:solidFill>
              </a:rPr>
              <a:t>read() </a:t>
            </a:r>
            <a:r>
              <a:rPr lang="en-US" sz="2400" dirty="0" smtClean="0"/>
              <a:t>method. It reads the data character by character.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	FileReader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obj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FileReader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"Samplefile.txt"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	// Reads characters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obj.read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my_array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  <a:endParaRPr lang="en-US" sz="200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b="1" spc="-10" dirty="0" smtClean="0"/>
          </a:p>
          <a:p>
            <a:pPr marL="528955" indent="-515620" algn="just"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We will use the </a:t>
            </a:r>
            <a:r>
              <a:rPr lang="en-US" sz="2400" b="1" dirty="0" smtClean="0"/>
              <a:t>Scanner class </a:t>
            </a:r>
            <a:r>
              <a:rPr lang="en-US" sz="2400" dirty="0" smtClean="0"/>
              <a:t>also</a:t>
            </a:r>
            <a:r>
              <a:rPr lang="en-US" sz="2400" b="1" dirty="0" smtClean="0"/>
              <a:t> </a:t>
            </a:r>
            <a:r>
              <a:rPr lang="en-US" sz="2400" dirty="0" smtClean="0"/>
              <a:t>in order to read contents from a file.</a:t>
            </a:r>
          </a:p>
          <a:p>
            <a:pPr marL="528955" indent="-515620" algn="l"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	File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my_obj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File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"Samplefile.txt"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l"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	Scanner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sc_R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Scanner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my_obj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  <a:endParaRPr lang="en-US" sz="2000" b="1" spc="-1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b="1" spc="-10" dirty="0" smtClean="0"/>
          </a:p>
        </p:txBody>
      </p:sp>
      <p:sp>
        <p:nvSpPr>
          <p:cNvPr id="6" name="object 6"/>
          <p:cNvSpPr txBox="1"/>
          <p:nvPr/>
        </p:nvSpPr>
        <p:spPr>
          <a:xfrm>
            <a:off x="8504681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3886200" cy="338554"/>
          </a:xfrm>
        </p:spPr>
        <p:txBody>
          <a:bodyPr/>
          <a:lstStyle/>
          <a:p>
            <a:r>
              <a:rPr lang="en-US" sz="2200" b="1" u="sng" dirty="0" smtClean="0"/>
              <a:t>Example Program: </a:t>
            </a:r>
            <a:r>
              <a:rPr lang="en-US" sz="2200" b="1" u="sng" dirty="0" smtClean="0">
                <a:solidFill>
                  <a:srgbClr val="FF0000"/>
                </a:solidFill>
              </a:rPr>
              <a:t>Scanner</a:t>
            </a:r>
            <a:r>
              <a:rPr lang="en-US" sz="2200" b="1" u="sng" dirty="0" smtClean="0"/>
              <a:t> Class</a:t>
            </a:r>
            <a:endParaRPr lang="en-US" sz="2200" b="1" u="sng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876300"/>
            <a:ext cx="86868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4724400" cy="338554"/>
          </a:xfrm>
        </p:spPr>
        <p:txBody>
          <a:bodyPr/>
          <a:lstStyle/>
          <a:p>
            <a:r>
              <a:rPr lang="en-US" sz="2200" b="1" u="sng" dirty="0" smtClean="0"/>
              <a:t>Example Program: </a:t>
            </a:r>
            <a:r>
              <a:rPr lang="en-US" sz="2200" b="1" u="sng" dirty="0" smtClean="0">
                <a:solidFill>
                  <a:srgbClr val="FF0000"/>
                </a:solidFill>
              </a:rPr>
              <a:t>FileReader</a:t>
            </a:r>
            <a:r>
              <a:rPr lang="en-US" sz="2200" b="1" u="sng" dirty="0" smtClean="0"/>
              <a:t> Class</a:t>
            </a:r>
            <a:endParaRPr lang="en-US" sz="2200" b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62000"/>
            <a:ext cx="741997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7769860" cy="57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1380" algn="l">
              <a:lnSpc>
                <a:spcPts val="4385"/>
              </a:lnSpc>
              <a:spcBef>
                <a:spcPts val="95"/>
              </a:spcBef>
            </a:pPr>
            <a:r>
              <a:rPr lang="en-US" sz="4000" b="1" spc="-15" dirty="0" smtClean="0">
                <a:latin typeface="Calibri"/>
                <a:cs typeface="Calibri"/>
              </a:rPr>
              <a:t>Write to a </a:t>
            </a:r>
            <a:r>
              <a:rPr lang="en-US" sz="40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File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09600" y="1447800"/>
            <a:ext cx="8074660" cy="4708981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We use the </a:t>
            </a:r>
            <a:r>
              <a:rPr lang="en-US" sz="2400" b="1" dirty="0" smtClean="0"/>
              <a:t>FileWriter</a:t>
            </a:r>
            <a:r>
              <a:rPr lang="en-US" sz="2400" dirty="0" smtClean="0"/>
              <a:t> class along with its </a:t>
            </a:r>
            <a:r>
              <a:rPr lang="en-US" sz="2400" b="1" dirty="0" smtClean="0">
                <a:solidFill>
                  <a:srgbClr val="FF0000"/>
                </a:solidFill>
              </a:rPr>
              <a:t>write() </a:t>
            </a:r>
            <a:r>
              <a:rPr lang="en-US" sz="2400" dirty="0" smtClean="0"/>
              <a:t>method in order to write some text to the file.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dirty="0" smtClean="0"/>
          </a:p>
          <a:p>
            <a:pPr marL="528955" indent="-515620" algn="l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400" dirty="0" smtClean="0">
                <a:solidFill>
                  <a:srgbClr val="FF0000"/>
                </a:solidFill>
                <a:latin typeface="Consolas"/>
              </a:rPr>
              <a:t>	</a:t>
            </a: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// Creates a writer using the FileWriter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l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	FileWriter 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f_wr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 = </a:t>
            </a:r>
            <a:r>
              <a:rPr lang="en-US" sz="2000" dirty="0" smtClean="0">
                <a:solidFill>
                  <a:srgbClr val="0000FF"/>
                </a:solidFill>
                <a:latin typeface="Consolas"/>
              </a:rPr>
              <a:t>new </a:t>
            </a:r>
            <a:r>
              <a:rPr lang="en-US" sz="2000" dirty="0" smtClean="0">
                <a:solidFill>
                  <a:srgbClr val="FF0000"/>
                </a:solidFill>
                <a:latin typeface="Consolas"/>
              </a:rPr>
              <a:t>FileWriter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"Samplefile.txt"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l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	// to write the text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l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f_wr.write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2000" dirty="0" smtClean="0">
                <a:solidFill>
                  <a:srgbClr val="FF00FF"/>
                </a:solidFill>
                <a:latin typeface="Consolas"/>
              </a:rPr>
              <a:t>"Working with Files in Java!!"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);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l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008000"/>
                </a:solidFill>
                <a:latin typeface="Consolas"/>
              </a:rPr>
              <a:t>	// to close the writer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l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  <a:latin typeface="Consolas"/>
              </a:rPr>
              <a:t>f_wr.close</a:t>
            </a:r>
            <a:r>
              <a:rPr lang="en-US" sz="2000" dirty="0" smtClean="0">
                <a:solidFill>
                  <a:srgbClr val="000000"/>
                </a:solidFill>
                <a:latin typeface="Consolas"/>
              </a:rPr>
              <a:t>();</a:t>
            </a:r>
            <a:r>
              <a:rPr lang="en-US" sz="2000" dirty="0" smtClean="0">
                <a:latin typeface="Consolas"/>
              </a:rPr>
              <a:t>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endParaRPr lang="en-US" sz="2000" b="1" spc="-10" dirty="0" smtClean="0">
              <a:latin typeface="Consolas"/>
            </a:endParaRP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endParaRPr lang="en-US" sz="2000" b="1" spc="-10" dirty="0" smtClean="0">
              <a:latin typeface="Consolas"/>
            </a:endParaRP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000" b="1" dirty="0" smtClean="0"/>
              <a:t>Note :  </a:t>
            </a:r>
            <a:r>
              <a:rPr lang="en-US" sz="2000" dirty="0" smtClean="0"/>
              <a:t>You should close it with the </a:t>
            </a:r>
            <a:r>
              <a:rPr lang="en-US" sz="2000" b="1" dirty="0" smtClean="0"/>
              <a:t>close() </a:t>
            </a:r>
            <a:r>
              <a:rPr lang="en-US" sz="2000" dirty="0" smtClean="0"/>
              <a:t>method</a:t>
            </a:r>
            <a:endParaRPr lang="en-US" sz="2000" b="1" spc="-1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b="1" spc="-10" dirty="0" smtClean="0"/>
          </a:p>
        </p:txBody>
      </p:sp>
      <p:sp>
        <p:nvSpPr>
          <p:cNvPr id="6" name="object 6"/>
          <p:cNvSpPr txBox="1"/>
          <p:nvPr/>
        </p:nvSpPr>
        <p:spPr>
          <a:xfrm>
            <a:off x="8504681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4724400" cy="338554"/>
          </a:xfrm>
        </p:spPr>
        <p:txBody>
          <a:bodyPr/>
          <a:lstStyle/>
          <a:p>
            <a:r>
              <a:rPr lang="en-US" sz="2200" b="1" u="sng" dirty="0" smtClean="0"/>
              <a:t>Example Program: </a:t>
            </a:r>
            <a:r>
              <a:rPr lang="en-US" sz="2200" b="1" u="sng" dirty="0" smtClean="0">
                <a:solidFill>
                  <a:srgbClr val="FF0000"/>
                </a:solidFill>
              </a:rPr>
              <a:t>FileWriter</a:t>
            </a:r>
            <a:r>
              <a:rPr lang="en-US" sz="2200" b="1" u="sng" dirty="0" smtClean="0"/>
              <a:t> Class</a:t>
            </a:r>
            <a:endParaRPr lang="en-US" sz="2200" b="1" u="sng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762000"/>
            <a:ext cx="7839075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09600" y="609600"/>
            <a:ext cx="7769860" cy="576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151380" algn="l">
              <a:lnSpc>
                <a:spcPts val="4385"/>
              </a:lnSpc>
              <a:spcBef>
                <a:spcPts val="95"/>
              </a:spcBef>
            </a:pPr>
            <a:r>
              <a:rPr lang="en-US" sz="4000" b="1" spc="-15" dirty="0" smtClean="0">
                <a:latin typeface="Calibri"/>
                <a:cs typeface="Calibri"/>
              </a:rPr>
              <a:t>Delete to a </a:t>
            </a:r>
            <a:r>
              <a:rPr lang="en-US" sz="4000" b="1" spc="-10" dirty="0" smtClean="0">
                <a:solidFill>
                  <a:srgbClr val="FF0000"/>
                </a:solidFill>
                <a:latin typeface="Calibri"/>
                <a:cs typeface="Calibri"/>
              </a:rPr>
              <a:t>File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09600" y="1371600"/>
            <a:ext cx="8074660" cy="3931846"/>
          </a:xfrm>
          <a:prstGeom prst="rect">
            <a:avLst/>
          </a:prstGeom>
        </p:spPr>
        <p:txBody>
          <a:bodyPr vert="horz" wrap="square" lIns="0" tIns="256540" rIns="0" bIns="0" rtlCol="0">
            <a:spAutoFit/>
          </a:bodyPr>
          <a:lstStyle/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	We can use the </a:t>
            </a:r>
            <a:r>
              <a:rPr lang="en-US" sz="2400" b="1" dirty="0" smtClean="0">
                <a:solidFill>
                  <a:srgbClr val="FF0000"/>
                </a:solidFill>
              </a:rPr>
              <a:t>delete() </a:t>
            </a:r>
            <a:r>
              <a:rPr lang="en-US" sz="2400" dirty="0" smtClean="0"/>
              <a:t>method of the </a:t>
            </a:r>
            <a:r>
              <a:rPr lang="en-US" sz="2400" b="1" dirty="0" smtClean="0"/>
              <a:t>File</a:t>
            </a:r>
            <a:r>
              <a:rPr lang="en-US" sz="2400" dirty="0" smtClean="0"/>
              <a:t> class to delete the specified </a:t>
            </a:r>
            <a:r>
              <a:rPr lang="en-US" sz="2400" b="1" dirty="0" smtClean="0"/>
              <a:t>file</a:t>
            </a:r>
            <a:r>
              <a:rPr lang="en-US" sz="2400" dirty="0" smtClean="0"/>
              <a:t> or </a:t>
            </a:r>
            <a:r>
              <a:rPr lang="en-US" sz="2400" b="1" dirty="0" smtClean="0"/>
              <a:t>directory</a:t>
            </a:r>
            <a:r>
              <a:rPr lang="en-US" sz="2400" dirty="0" smtClean="0"/>
              <a:t>. 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endParaRPr lang="en-US" sz="240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r>
              <a:rPr lang="en-US" sz="2400" dirty="0" smtClean="0"/>
              <a:t>It returns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400" dirty="0" smtClean="0"/>
              <a:t>			</a:t>
            </a:r>
            <a:r>
              <a:rPr lang="en-US" sz="2400" b="1" dirty="0" smtClean="0"/>
              <a:t>true</a:t>
            </a:r>
            <a:r>
              <a:rPr lang="en-US" sz="2400" dirty="0" smtClean="0"/>
              <a:t> if the file is deleted.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400" dirty="0" smtClean="0"/>
              <a:t>			</a:t>
            </a:r>
            <a:r>
              <a:rPr lang="en-US" sz="2400" b="1" dirty="0" smtClean="0"/>
              <a:t>false</a:t>
            </a:r>
            <a:r>
              <a:rPr lang="en-US" sz="2400" dirty="0" smtClean="0"/>
              <a:t> if the file does not exist.</a:t>
            </a: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buFont typeface="Arial" pitchFamily="34" charset="0"/>
              <a:buChar char="•"/>
              <a:tabLst>
                <a:tab pos="528955" algn="l"/>
                <a:tab pos="529590" algn="l"/>
              </a:tabLst>
            </a:pPr>
            <a:endParaRPr lang="en-US" sz="2400" dirty="0" smtClean="0"/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endParaRPr lang="en-US" sz="2000" dirty="0" smtClean="0">
              <a:latin typeface="Consolas"/>
            </a:endParaRPr>
          </a:p>
          <a:p>
            <a:pPr marL="528955" indent="-515620" algn="just">
              <a:lnSpc>
                <a:spcPct val="100000"/>
              </a:lnSpc>
              <a:spcBef>
                <a:spcPts val="100"/>
              </a:spcBef>
              <a:tabLst>
                <a:tab pos="528955" algn="l"/>
                <a:tab pos="529590" algn="l"/>
              </a:tabLst>
            </a:pPr>
            <a:endParaRPr lang="en-US" sz="2000" b="1" spc="-10" dirty="0" smtClean="0">
              <a:latin typeface="Consolas"/>
            </a:endParaRPr>
          </a:p>
          <a:p>
            <a:pPr marL="528955" indent="-515620" algn="just">
              <a:spcBef>
                <a:spcPts val="100"/>
              </a:spcBef>
              <a:tabLst>
                <a:tab pos="528955" algn="l"/>
                <a:tab pos="529590" algn="l"/>
              </a:tabLst>
            </a:pPr>
            <a:r>
              <a:rPr lang="en-US" sz="2400" b="1" dirty="0" smtClean="0"/>
              <a:t>Note: </a:t>
            </a:r>
            <a:r>
              <a:rPr lang="en-US" sz="2400" dirty="0" smtClean="0"/>
              <a:t>We can only delete empty directories.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504681" y="6426809"/>
            <a:ext cx="1028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4800" y="304800"/>
            <a:ext cx="4724400" cy="338554"/>
          </a:xfrm>
        </p:spPr>
        <p:txBody>
          <a:bodyPr/>
          <a:lstStyle/>
          <a:p>
            <a:r>
              <a:rPr lang="en-US" sz="2200" b="1" u="sng" dirty="0" smtClean="0"/>
              <a:t>Example Program:</a:t>
            </a:r>
            <a:endParaRPr lang="en-US" sz="2200" b="1" u="sng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86106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7200" y="762000"/>
            <a:ext cx="8074660" cy="400110"/>
          </a:xfrm>
        </p:spPr>
        <p:txBody>
          <a:bodyPr/>
          <a:lstStyle/>
          <a:p>
            <a:r>
              <a:rPr lang="en-US" b="1" dirty="0" smtClean="0"/>
              <a:t>File </a:t>
            </a:r>
            <a:r>
              <a:rPr lang="en-US" b="1" dirty="0" smtClean="0"/>
              <a:t>Operation </a:t>
            </a:r>
            <a:r>
              <a:rPr lang="en-US" b="1" dirty="0" smtClean="0"/>
              <a:t>Methods :</a:t>
            </a:r>
            <a:r>
              <a:rPr lang="en-US" b="1" dirty="0" smtClean="0"/>
              <a:t>			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09600" y="1600200"/>
          <a:ext cx="7467600" cy="3581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9200"/>
                <a:gridCol w="2489200"/>
                <a:gridCol w="2489200"/>
              </a:tblGrid>
              <a:tr h="716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dirty="0" smtClean="0"/>
                        <a:t>Operation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dirty="0" smtClean="0"/>
                        <a:t>Method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b="1" dirty="0" smtClean="0"/>
                        <a:t>Package</a:t>
                      </a:r>
                      <a:endParaRPr lang="en-US" sz="2000" dirty="0"/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To create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err="1" smtClean="0"/>
                        <a:t>createNewFile</a:t>
                      </a:r>
                      <a:r>
                        <a:rPr lang="en-US" b="1" dirty="0" smtClean="0"/>
                        <a:t>()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err="1" smtClean="0"/>
                        <a:t>java.io.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File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To read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read()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err="1" smtClean="0"/>
                        <a:t>java.io.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FileReader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To write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write()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err="1" smtClean="0"/>
                        <a:t>java.io.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FileWriter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71628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To delete file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b="1" dirty="0" smtClean="0"/>
                        <a:t>delete()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err="1" smtClean="0"/>
                        <a:t>java.io.</a:t>
                      </a:r>
                      <a:r>
                        <a:rPr lang="en-US" b="1" dirty="0" err="1" smtClean="0">
                          <a:solidFill>
                            <a:srgbClr val="FF0000"/>
                          </a:solidFill>
                        </a:rPr>
                        <a:t>File</a:t>
                      </a:r>
                      <a:endParaRPr lang="en-US" dirty="0" smtClean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598</TotalTime>
  <Words>355</Words>
  <Application>Microsoft Office PowerPoint</Application>
  <PresentationFormat>On-screen Show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Working with Files in JAVA</vt:lpstr>
      <vt:lpstr>Slide 2</vt:lpstr>
      <vt:lpstr>Slide 3</vt:lpstr>
      <vt:lpstr>Create a File</vt:lpstr>
      <vt:lpstr>Example Program:</vt:lpstr>
      <vt:lpstr>Read from a File</vt:lpstr>
      <vt:lpstr>Example Program: Scanner Class</vt:lpstr>
      <vt:lpstr>Example Program: FileReader Class</vt:lpstr>
      <vt:lpstr>Write to a File</vt:lpstr>
      <vt:lpstr>Example Program: FileWriter Class</vt:lpstr>
      <vt:lpstr>Delete to a File</vt:lpstr>
      <vt:lpstr>Example Program: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Object Oriented  Programming in JAVA</dc:title>
  <dc:creator>Student</dc:creator>
  <cp:lastModifiedBy>Staff</cp:lastModifiedBy>
  <cp:revision>70</cp:revision>
  <dcterms:created xsi:type="dcterms:W3CDTF">2021-03-22T05:32:44Z</dcterms:created>
  <dcterms:modified xsi:type="dcterms:W3CDTF">2022-07-08T09:41:19Z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2011-09-15T00:00:00Z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2021-03-22T00:00:00Z</vt:filetime>
  </property>
</Properties>
</file>