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9" r:id="rId2"/>
    <p:sldId id="260" r:id="rId3"/>
    <p:sldId id="279" r:id="rId4"/>
    <p:sldId id="280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0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52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DC3661-24CF-4D84-BDE8-9E44B2A7E440}" type="datetimeFigureOut">
              <a:rPr lang="en-IN" smtClean="0"/>
              <a:pPr/>
              <a:t>29-09-2026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C827CD-4CAD-4F12-9423-1DF314AFD28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840015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827CD-4CAD-4F12-9423-1DF314AFD280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747143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B4084-381E-4BCE-8F01-4A59B69F5DDB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C3523D-072D-49ED-B409-F608F0537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b="1" i="1" dirty="0"/>
              <a:t>Partitioning Methods</a:t>
            </a:r>
            <a:br>
              <a:rPr lang="en-IN" b="1" i="1" dirty="0"/>
            </a:br>
            <a:r>
              <a:rPr lang="en-IN" b="1" i="1" dirty="0"/>
              <a:t>(</a:t>
            </a:r>
            <a:r>
              <a:rPr lang="en-IN" b="1" i="1" dirty="0" smtClean="0">
                <a:solidFill>
                  <a:srgbClr val="FF0000"/>
                </a:solidFill>
              </a:rPr>
              <a:t>k-Means</a:t>
            </a:r>
            <a:r>
              <a:rPr lang="en-IN" b="1" i="1" dirty="0" smtClean="0"/>
              <a:t>)</a:t>
            </a:r>
            <a:endParaRPr lang="en-IN" b="1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6000792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simplest and most fundamental version of cluster analysis is 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partitioning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which organizes the objects of a set into several exclusive groups or clusters.</a:t>
            </a:r>
          </a:p>
          <a:p>
            <a:pPr algn="just">
              <a:lnSpc>
                <a:spcPct val="110000"/>
              </a:lnSpc>
              <a:spcAft>
                <a:spcPts val="800"/>
              </a:spcAft>
            </a:pPr>
            <a:endParaRPr lang="en-IN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Formally, given a data set, D, of </a:t>
            </a:r>
            <a:r>
              <a:rPr lang="en-IN" sz="2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 objects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and </a:t>
            </a:r>
            <a:r>
              <a:rPr lang="en-IN" sz="2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k,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the number of clusters to form, a partitioning algorithm organizes the objects into </a:t>
            </a:r>
            <a:r>
              <a:rPr lang="en-IN" sz="2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 partitions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(k &lt;= n), where each partition represents a cluster.</a:t>
            </a:r>
          </a:p>
          <a:p>
            <a:pPr algn="just">
              <a:lnSpc>
                <a:spcPct val="110000"/>
              </a:lnSpc>
              <a:spcAft>
                <a:spcPts val="800"/>
              </a:spcAft>
            </a:pPr>
            <a:endParaRPr lang="en-IN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IN" sz="2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most commonly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used partitioning methods are   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k-means</a:t>
            </a:r>
            <a:r>
              <a:rPr lang="en-IN" sz="2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k-medoids.</a:t>
            </a:r>
            <a:endParaRPr lang="en-IN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b="1" i="1" dirty="0">
                <a:solidFill>
                  <a:srgbClr val="FF0000"/>
                </a:solidFill>
              </a:rPr>
              <a:t>k-means</a:t>
            </a:r>
            <a:r>
              <a:rPr lang="en-IN" b="1" i="1" dirty="0"/>
              <a:t> </a:t>
            </a:r>
            <a:r>
              <a:rPr lang="en-IN" sz="3600" b="1" i="1" dirty="0"/>
              <a:t>Clustering Algorithm</a:t>
            </a:r>
            <a:endParaRPr lang="en-IN" b="1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39653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55070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K-Means Clustering is an </a:t>
            </a:r>
            <a:r>
              <a:rPr lang="en-IN" sz="2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Unsupervised Learning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algorithm, which groups the 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unlabelled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dataset into different 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clusters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Here K defines the number of pre-defined clusters that need to be created in the process, as if K=2, there will be two clusters, and for K=3, there will be three clusters, and so on.</a:t>
            </a: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endParaRPr lang="en-IN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 is an </a:t>
            </a:r>
            <a:r>
              <a:rPr lang="en-IN" sz="2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iterative algorithm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that divides the 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unlabelled dataset into k different clusters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 such a way that each data point belongs only one group that has similar properties.</a:t>
            </a: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endParaRPr lang="en-IN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 is </a:t>
            </a:r>
            <a:r>
              <a:rPr lang="en-IN" sz="2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centroid-based algorithm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where each cluster is associated with a 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centroid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72330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How does the K-Means Algorithm Work?</a:t>
            </a:r>
            <a:endParaRPr lang="en-US" sz="2800" dirty="0"/>
          </a:p>
          <a:p>
            <a:pPr algn="just">
              <a:spcAft>
                <a:spcPts val="800"/>
              </a:spcAft>
            </a:pPr>
            <a:r>
              <a:rPr lang="en-IN" sz="2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algorithm takes the </a:t>
            </a:r>
            <a:r>
              <a:rPr lang="en-IN" sz="25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unlabelled dataset </a:t>
            </a:r>
            <a:r>
              <a:rPr lang="en-IN" sz="2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 input, divides the dataset into </a:t>
            </a:r>
            <a:r>
              <a:rPr lang="en-IN" sz="25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k-number of clusters</a:t>
            </a:r>
            <a:r>
              <a:rPr lang="en-IN" sz="2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and repeats the process until it does not find the best clusters. The value of k should be predetermined in this algorithm.</a:t>
            </a:r>
            <a:endParaRPr lang="en-IN" sz="2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2" name="Picture 1" descr="K-Means Clustering Algorithm">
            <a:extLst>
              <a:ext uri="{FF2B5EF4-FFF2-40B4-BE49-F238E27FC236}">
                <a16:creationId xmlns="" xmlns:a16="http://schemas.microsoft.com/office/drawing/2014/main" id="{672B8A92-7BD0-5368-5F76-5516234E91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602" y="2780928"/>
            <a:ext cx="7164796" cy="3618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240756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IN" sz="2800" b="1" i="1" dirty="0"/>
              <a:t>K-Means Algorithm:</a:t>
            </a:r>
          </a:p>
          <a:p>
            <a:pPr algn="just">
              <a:buNone/>
            </a:pP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The working of the </a:t>
            </a:r>
            <a:r>
              <a:rPr lang="en-IN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K-Means algorithm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is explained in the below steps:</a:t>
            </a:r>
          </a:p>
          <a:p>
            <a:pPr algn="just">
              <a:buNone/>
            </a:pPr>
            <a:endParaRPr lang="en-IN" sz="2400" dirty="0"/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Step-1: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Select the number </a:t>
            </a: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to decide the number of clusters.</a:t>
            </a:r>
            <a:endParaRPr lang="en-IN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Step-2: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Select random </a:t>
            </a:r>
            <a:r>
              <a:rPr lang="en-IN" sz="24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4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points or centroids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(It can be other from the input dataset).</a:t>
            </a:r>
            <a:endParaRPr lang="en-IN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Step-3: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Assign data point to their closest cluster centre according to the similarity or distance (Euclidean distance).</a:t>
            </a:r>
            <a:endParaRPr lang="en-IN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Step-4: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Calculate the </a:t>
            </a:r>
            <a:r>
              <a:rPr lang="en-IN" sz="24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centroid or mean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of all objects in each cluster.</a:t>
            </a:r>
            <a:endParaRPr lang="en-IN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Step-5: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Repeat 3 and 4 steps, which means reassign each datapoint to the new closest centroid of each cluster.</a:t>
            </a:r>
            <a:endParaRPr lang="en-IN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IN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Step-6:</a:t>
            </a:r>
            <a:r>
              <a:rPr lang="en-IN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If any reassignment occurs, then go to step-4 else go to FINISH.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928662" y="285728"/>
            <a:ext cx="1428760" cy="85725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Start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785786" y="1714488"/>
            <a:ext cx="2000264" cy="114300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Select Number K (number of clusters)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500430" y="1714488"/>
            <a:ext cx="1928826" cy="107157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Select random K Centroids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286512" y="1643050"/>
            <a:ext cx="2214578" cy="114300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Assign each data point to nearest cluster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429388" y="4286256"/>
            <a:ext cx="2143140" cy="114300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Calculate the New Centroid of each cluster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85786" y="4500570"/>
            <a:ext cx="1643074" cy="78581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Clusters formed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9" name="Diamond 8"/>
          <p:cNvSpPr/>
          <p:nvPr/>
        </p:nvSpPr>
        <p:spPr>
          <a:xfrm>
            <a:off x="3357554" y="3857628"/>
            <a:ext cx="2571768" cy="2000264"/>
          </a:xfrm>
          <a:prstGeom prst="diamond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Any data point reassigned ?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857224" y="5786454"/>
            <a:ext cx="1428760" cy="85725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End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16" name="Straight Arrow Connector 15"/>
          <p:cNvCxnSpPr>
            <a:stCxn id="3" idx="4"/>
          </p:cNvCxnSpPr>
          <p:nvPr/>
        </p:nvCxnSpPr>
        <p:spPr>
          <a:xfrm rot="5400000">
            <a:off x="1357290" y="1428736"/>
            <a:ext cx="571504" cy="1588"/>
          </a:xfrm>
          <a:prstGeom prst="straightConnector1">
            <a:avLst/>
          </a:prstGeom>
          <a:ln w="1905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5" idx="1"/>
          </p:cNvCxnSpPr>
          <p:nvPr/>
        </p:nvCxnSpPr>
        <p:spPr>
          <a:xfrm flipV="1">
            <a:off x="2786050" y="2250273"/>
            <a:ext cx="714380" cy="1"/>
          </a:xfrm>
          <a:prstGeom prst="straightConnector1">
            <a:avLst/>
          </a:prstGeom>
          <a:ln w="1905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endCxn id="6" idx="1"/>
          </p:cNvCxnSpPr>
          <p:nvPr/>
        </p:nvCxnSpPr>
        <p:spPr>
          <a:xfrm flipV="1">
            <a:off x="5429256" y="2214554"/>
            <a:ext cx="857256" cy="2"/>
          </a:xfrm>
          <a:prstGeom prst="straightConnector1">
            <a:avLst/>
          </a:prstGeom>
          <a:ln w="1905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>
            <a:off x="7323157" y="3535363"/>
            <a:ext cx="1500198" cy="1588"/>
          </a:xfrm>
          <a:prstGeom prst="straightConnector1">
            <a:avLst/>
          </a:prstGeom>
          <a:ln w="1905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lbow Connector 27"/>
          <p:cNvCxnSpPr>
            <a:stCxn id="9" idx="0"/>
            <a:endCxn id="6" idx="2"/>
          </p:cNvCxnSpPr>
          <p:nvPr/>
        </p:nvCxnSpPr>
        <p:spPr>
          <a:xfrm rot="5400000" flipH="1" flipV="1">
            <a:off x="5482834" y="1946662"/>
            <a:ext cx="1071570" cy="2750363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endCxn id="9" idx="3"/>
          </p:cNvCxnSpPr>
          <p:nvPr/>
        </p:nvCxnSpPr>
        <p:spPr>
          <a:xfrm rot="10800000">
            <a:off x="5929322" y="4857760"/>
            <a:ext cx="500066" cy="1588"/>
          </a:xfrm>
          <a:prstGeom prst="straightConnector1">
            <a:avLst/>
          </a:prstGeom>
          <a:ln w="1905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9" idx="1"/>
          </p:cNvCxnSpPr>
          <p:nvPr/>
        </p:nvCxnSpPr>
        <p:spPr>
          <a:xfrm rot="10800000">
            <a:off x="2428860" y="4857760"/>
            <a:ext cx="928694" cy="1588"/>
          </a:xfrm>
          <a:prstGeom prst="straightConnector1">
            <a:avLst/>
          </a:prstGeom>
          <a:ln w="19050" cmpd="sng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10" idx="0"/>
          </p:cNvCxnSpPr>
          <p:nvPr/>
        </p:nvCxnSpPr>
        <p:spPr>
          <a:xfrm rot="5400000">
            <a:off x="1322365" y="5535627"/>
            <a:ext cx="500066" cy="1588"/>
          </a:xfrm>
          <a:prstGeom prst="straightConnector1">
            <a:avLst/>
          </a:prstGeom>
          <a:ln w="1905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786050" y="4500570"/>
            <a:ext cx="460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No</a:t>
            </a:r>
            <a:endParaRPr lang="en-US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5572132" y="3357562"/>
            <a:ext cx="4932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Yes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800" b="1" i="1" dirty="0"/>
              <a:t>How to Compute the Distance? </a:t>
            </a:r>
          </a:p>
          <a:p>
            <a:pPr algn="just">
              <a:buNone/>
            </a:pPr>
            <a:r>
              <a:rPr lang="en-US" sz="2800" b="1" i="1" dirty="0"/>
              <a:t>	</a:t>
            </a:r>
            <a:r>
              <a:rPr lang="en-IN" sz="2800" dirty="0"/>
              <a:t>The k-means algorithm enables us to clusters or groups the data points by </a:t>
            </a:r>
            <a:r>
              <a:rPr lang="en-IN" sz="2800" b="1" i="1" dirty="0"/>
              <a:t>calculating the distance</a:t>
            </a:r>
            <a:r>
              <a:rPr lang="en-IN" sz="2800" dirty="0"/>
              <a:t> from centroids to existing data points.  </a:t>
            </a:r>
          </a:p>
          <a:p>
            <a:pPr algn="just"/>
            <a:endParaRPr lang="en-IN" sz="2800" dirty="0"/>
          </a:p>
          <a:p>
            <a:pPr algn="just"/>
            <a:r>
              <a:rPr lang="en-IN" sz="2800" dirty="0"/>
              <a:t>To calculate the distance we use any of the following are </a:t>
            </a:r>
            <a:r>
              <a:rPr lang="en-IN" sz="2800" b="1" i="1" dirty="0"/>
              <a:t>Distance Measures.</a:t>
            </a:r>
          </a:p>
          <a:p>
            <a:pPr lvl="1" algn="just"/>
            <a:endParaRPr lang="en-IN" b="1" i="1" dirty="0"/>
          </a:p>
          <a:p>
            <a:pPr lvl="1" algn="just"/>
            <a:r>
              <a:rPr lang="en-IN" b="1" i="1" dirty="0">
                <a:solidFill>
                  <a:srgbClr val="FF0000"/>
                </a:solidFill>
              </a:rPr>
              <a:t>Euclidean </a:t>
            </a:r>
            <a:r>
              <a:rPr lang="en-IN" b="1" i="1" dirty="0"/>
              <a:t>distance</a:t>
            </a:r>
          </a:p>
          <a:p>
            <a:pPr lvl="1" algn="just"/>
            <a:r>
              <a:rPr lang="en-IN" b="1" i="1" dirty="0">
                <a:solidFill>
                  <a:srgbClr val="FF0000"/>
                </a:solidFill>
              </a:rPr>
              <a:t>Manhattan </a:t>
            </a:r>
            <a:r>
              <a:rPr lang="en-IN" b="1" i="1" dirty="0"/>
              <a:t>distance</a:t>
            </a:r>
          </a:p>
          <a:p>
            <a:pPr algn="just"/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/>
          </a:bodyPr>
          <a:lstStyle/>
          <a:p>
            <a:pPr marL="342900" lvl="1" indent="-342900" algn="just">
              <a:buNone/>
            </a:pPr>
            <a:r>
              <a:rPr lang="en-IN" b="1" i="1" dirty="0">
                <a:solidFill>
                  <a:srgbClr val="FF0000"/>
                </a:solidFill>
              </a:rPr>
              <a:t>Euclidean </a:t>
            </a:r>
            <a:r>
              <a:rPr lang="en-IN" b="1" i="1" dirty="0"/>
              <a:t>distance:</a:t>
            </a:r>
          </a:p>
          <a:p>
            <a:pPr algn="just"/>
            <a:r>
              <a:rPr lang="en-IN" sz="2600" dirty="0"/>
              <a:t>Euclidean distance can be simply explained as the </a:t>
            </a:r>
            <a:r>
              <a:rPr lang="en-IN" sz="2600" b="1" i="1" dirty="0"/>
              <a:t>ordinary distance</a:t>
            </a:r>
            <a:r>
              <a:rPr lang="en-IN" sz="2600" dirty="0"/>
              <a:t> between two points.</a:t>
            </a:r>
          </a:p>
          <a:p>
            <a:pPr algn="just"/>
            <a:r>
              <a:rPr lang="en-IN" sz="2600" dirty="0"/>
              <a:t> Mathematically it computes the </a:t>
            </a:r>
            <a:r>
              <a:rPr lang="en-IN" sz="2600" b="1" i="1" dirty="0"/>
              <a:t>root of squared differences</a:t>
            </a:r>
            <a:r>
              <a:rPr lang="en-IN" sz="2600" dirty="0"/>
              <a:t> between the coordinates between two objects.</a:t>
            </a:r>
          </a:p>
          <a:p>
            <a:pPr algn="just"/>
            <a:r>
              <a:rPr lang="en-IN" sz="2600" dirty="0"/>
              <a:t>The </a:t>
            </a:r>
            <a:r>
              <a:rPr lang="en-IN" sz="2600" b="1" i="1" dirty="0"/>
              <a:t>Euclidean distance</a:t>
            </a:r>
            <a:r>
              <a:rPr lang="en-IN" sz="2600" dirty="0"/>
              <a:t> between two points or tuples, say, </a:t>
            </a:r>
            <a:r>
              <a:rPr lang="en-IN" sz="2600" b="1" dirty="0"/>
              <a:t>X</a:t>
            </a:r>
            <a:r>
              <a:rPr lang="en-IN" sz="2600" dirty="0"/>
              <a:t> = (</a:t>
            </a:r>
            <a:r>
              <a:rPr lang="en-IN" sz="2600" i="1" dirty="0"/>
              <a:t>x1, x2, . . .  , </a:t>
            </a:r>
            <a:r>
              <a:rPr lang="en-IN" sz="2600" i="1" dirty="0" err="1"/>
              <a:t>xn</a:t>
            </a:r>
            <a:r>
              <a:rPr lang="en-IN" sz="2600" dirty="0"/>
              <a:t>) and </a:t>
            </a:r>
            <a:r>
              <a:rPr lang="en-IN" sz="2600" b="1" dirty="0"/>
              <a:t>Y</a:t>
            </a:r>
            <a:r>
              <a:rPr lang="en-IN" sz="2600" dirty="0"/>
              <a:t> = (</a:t>
            </a:r>
            <a:r>
              <a:rPr lang="en-IN" sz="2600" i="1" dirty="0"/>
              <a:t>y1, y2, . .. , </a:t>
            </a:r>
            <a:r>
              <a:rPr lang="en-IN" sz="2600" i="1" dirty="0" err="1"/>
              <a:t>yn</a:t>
            </a:r>
            <a:r>
              <a:rPr lang="en-IN" sz="2600" dirty="0"/>
              <a:t>)  is </a:t>
            </a:r>
            <a:endParaRPr lang="en-US" sz="2600" dirty="0"/>
          </a:p>
          <a:p>
            <a:pPr algn="just">
              <a:buNone/>
            </a:pPr>
            <a:endParaRPr lang="en-US" sz="28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4071942"/>
            <a:ext cx="5172075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/>
          </a:bodyPr>
          <a:lstStyle/>
          <a:p>
            <a:pPr marL="342900" lvl="1" indent="-342900" algn="just">
              <a:buNone/>
            </a:pPr>
            <a:r>
              <a:rPr lang="en-IN" b="1" i="1" dirty="0">
                <a:solidFill>
                  <a:srgbClr val="FF0000"/>
                </a:solidFill>
              </a:rPr>
              <a:t>Manhattan </a:t>
            </a:r>
            <a:r>
              <a:rPr lang="en-IN" b="1" i="1" dirty="0"/>
              <a:t>distance:</a:t>
            </a:r>
          </a:p>
          <a:p>
            <a:pPr algn="just"/>
            <a:r>
              <a:rPr lang="en-IN" sz="2600" dirty="0"/>
              <a:t>Manhattan Distance metric is generally used when we are interested in the total distance travelled by the object instead of the displacement. </a:t>
            </a:r>
          </a:p>
          <a:p>
            <a:pPr algn="just"/>
            <a:r>
              <a:rPr lang="en-IN" sz="2600" dirty="0"/>
              <a:t>This distance is calculated by </a:t>
            </a:r>
            <a:r>
              <a:rPr lang="en-IN" sz="2600" b="1" i="1" dirty="0"/>
              <a:t>summing the absolute difference </a:t>
            </a:r>
            <a:r>
              <a:rPr lang="en-IN" sz="2600" dirty="0"/>
              <a:t>between the coordinates of the points in n-dimensions.</a:t>
            </a:r>
            <a:endParaRPr lang="en-US" sz="2600" dirty="0"/>
          </a:p>
          <a:p>
            <a:pPr algn="just"/>
            <a:r>
              <a:rPr lang="en-IN" sz="2600" dirty="0"/>
              <a:t>The </a:t>
            </a:r>
            <a:r>
              <a:rPr lang="en-IN" sz="2600" b="1" i="1" dirty="0"/>
              <a:t>Manhattan distance</a:t>
            </a:r>
            <a:r>
              <a:rPr lang="en-IN" sz="2600" dirty="0"/>
              <a:t> between two points or tuples, say, </a:t>
            </a:r>
            <a:r>
              <a:rPr lang="en-IN" sz="2600" b="1" dirty="0"/>
              <a:t>X</a:t>
            </a:r>
            <a:r>
              <a:rPr lang="en-IN" sz="2600" dirty="0"/>
              <a:t> = (</a:t>
            </a:r>
            <a:r>
              <a:rPr lang="en-IN" sz="2600" i="1" dirty="0"/>
              <a:t>x1, x2, . . .  , </a:t>
            </a:r>
            <a:r>
              <a:rPr lang="en-IN" sz="2600" i="1" dirty="0" err="1"/>
              <a:t>xn</a:t>
            </a:r>
            <a:r>
              <a:rPr lang="en-IN" sz="2600" dirty="0"/>
              <a:t>) and </a:t>
            </a:r>
            <a:r>
              <a:rPr lang="en-IN" sz="2600" b="1" dirty="0"/>
              <a:t>Y</a:t>
            </a:r>
            <a:r>
              <a:rPr lang="en-IN" sz="2600" dirty="0"/>
              <a:t> = (</a:t>
            </a:r>
            <a:r>
              <a:rPr lang="en-IN" sz="2600" i="1" dirty="0"/>
              <a:t>y1, y2, . . . , </a:t>
            </a:r>
            <a:r>
              <a:rPr lang="en-IN" sz="2600" i="1" dirty="0" err="1"/>
              <a:t>yn</a:t>
            </a:r>
            <a:r>
              <a:rPr lang="en-IN" sz="2600" i="1" dirty="0"/>
              <a:t>)  </a:t>
            </a:r>
            <a:r>
              <a:rPr lang="en-IN" sz="2600" dirty="0"/>
              <a:t>is </a:t>
            </a:r>
            <a:endParaRPr lang="en-US" sz="2600" dirty="0"/>
          </a:p>
          <a:p>
            <a:pPr algn="just">
              <a:buNone/>
            </a:pPr>
            <a:endParaRPr lang="en-US" sz="28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4500570"/>
            <a:ext cx="471487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IN" sz="2800" b="1" i="1" dirty="0"/>
              <a:t>Examples to calculate distances:</a:t>
            </a:r>
            <a:endParaRPr lang="en-US" sz="2800" dirty="0"/>
          </a:p>
          <a:p>
            <a:pPr>
              <a:buNone/>
            </a:pPr>
            <a:r>
              <a:rPr lang="en-IN" sz="2600" dirty="0"/>
              <a:t>Let X = (1, 2) and Y = (3, 5) represent two data points. </a:t>
            </a:r>
            <a:endParaRPr lang="en-US" sz="2600" dirty="0"/>
          </a:p>
          <a:p>
            <a:pPr algn="just"/>
            <a:r>
              <a:rPr lang="en-IN" sz="2600" dirty="0"/>
              <a:t>The </a:t>
            </a:r>
            <a:r>
              <a:rPr lang="en-IN" sz="2600" b="1" i="1" dirty="0"/>
              <a:t>Euclidean distance</a:t>
            </a:r>
            <a:r>
              <a:rPr lang="en-IN" sz="2600" dirty="0"/>
              <a:t> between the two data points is </a:t>
            </a:r>
            <a:endParaRPr lang="en-US" sz="2600" dirty="0"/>
          </a:p>
          <a:p>
            <a:pPr algn="just"/>
            <a:endParaRPr lang="en-IN" sz="2600" dirty="0"/>
          </a:p>
          <a:p>
            <a:pPr algn="just"/>
            <a:endParaRPr lang="en-IN" sz="2600" dirty="0"/>
          </a:p>
          <a:p>
            <a:pPr algn="just"/>
            <a:endParaRPr lang="en-US" sz="2600" dirty="0"/>
          </a:p>
          <a:p>
            <a:pPr algn="just"/>
            <a:endParaRPr lang="en-IN" sz="2600" dirty="0"/>
          </a:p>
          <a:p>
            <a:pPr algn="just"/>
            <a:endParaRPr lang="en-IN" sz="2600" dirty="0"/>
          </a:p>
          <a:p>
            <a:pPr algn="just"/>
            <a:r>
              <a:rPr lang="en-IN" sz="2600" dirty="0"/>
              <a:t>The </a:t>
            </a:r>
            <a:r>
              <a:rPr lang="en-IN" sz="2600" b="1" i="1" dirty="0"/>
              <a:t>Manhattan distance</a:t>
            </a:r>
            <a:r>
              <a:rPr lang="en-IN" sz="2600" dirty="0"/>
              <a:t> between the two data points is</a:t>
            </a:r>
            <a:endParaRPr lang="en-US" sz="2600" dirty="0"/>
          </a:p>
          <a:p>
            <a:pPr algn="just">
              <a:buNone/>
            </a:pPr>
            <a:endParaRPr lang="en-IN" sz="2800" dirty="0"/>
          </a:p>
          <a:p>
            <a:pPr algn="just">
              <a:buNone/>
            </a:pPr>
            <a:endParaRPr lang="en-IN" sz="2800" dirty="0"/>
          </a:p>
          <a:p>
            <a:pPr algn="just">
              <a:buNone/>
            </a:pPr>
            <a:endParaRPr lang="en-IN" sz="2800" dirty="0"/>
          </a:p>
          <a:p>
            <a:pPr algn="just">
              <a:buNone/>
            </a:pPr>
            <a:endParaRPr lang="en-US" sz="28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2071678"/>
            <a:ext cx="373380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4857760"/>
            <a:ext cx="333375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168176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2800" b="1" i="1" dirty="0"/>
              <a:t>Example: </a:t>
            </a:r>
            <a:r>
              <a:rPr lang="en-IN" sz="2800" b="1" i="1" dirty="0" smtClean="0">
                <a:solidFill>
                  <a:srgbClr val="FF0000"/>
                </a:solidFill>
              </a:rPr>
              <a:t>k-means</a:t>
            </a:r>
            <a:r>
              <a:rPr lang="en-IN" sz="2800" b="1" i="1" dirty="0" smtClean="0"/>
              <a:t> algorithm</a:t>
            </a:r>
            <a:endParaRPr lang="en-IN" sz="2800" b="1" i="1" dirty="0"/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Suppose we want to group the visitors to a website using just their 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age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as follows:</a:t>
            </a: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2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16, 17, 20, 21, 22, 23, 29, 36, 41, 43, 44, 45, 61, 62</a:t>
            </a:r>
            <a:endParaRPr lang="en-IN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en-US" sz="2800" dirty="0"/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Solution: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 1: 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First, Initialize the number of clusters i.e. K value.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Let Us K = 2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800" dirty="0"/>
          </a:p>
          <a:p>
            <a:pPr algn="just">
              <a:buNone/>
            </a:pPr>
            <a:endParaRPr lang="en-IN" sz="2800" dirty="0"/>
          </a:p>
          <a:p>
            <a:pPr algn="just">
              <a:buNone/>
            </a:pPr>
            <a:endParaRPr lang="en-US" sz="28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168176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 2: </a:t>
            </a:r>
            <a:endParaRPr lang="en-IN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Next, Select random 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K=2 </a:t>
            </a:r>
            <a:r>
              <a:rPr lang="en-IN" sz="2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points or centroids.</a:t>
            </a:r>
            <a:endParaRPr lang="en-IN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i.e. </a:t>
            </a:r>
            <a:endParaRPr lang="en-IN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IN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centroid (c1)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17</a:t>
            </a:r>
            <a:endParaRPr lang="en-IN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IN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centroid (c2)</a:t>
            </a:r>
            <a:r>
              <a:rPr lang="en-IN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23</a:t>
            </a: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2800" b="1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 3: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Now, calculate the distance from each data point to each centroid.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Let us assume 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Distance 1 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 the distances from each data point (X</a:t>
            </a:r>
            <a:r>
              <a:rPr lang="en-IN" sz="2800" i="1" kern="1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to 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centroid 1(</a:t>
            </a:r>
            <a:r>
              <a:rPr lang="en-IN" sz="2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IN" sz="2800" i="1" kern="1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Distance 1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| X</a:t>
            </a:r>
            <a:r>
              <a:rPr lang="en-IN" sz="2800" b="1" i="1" kern="1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 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C</a:t>
            </a:r>
            <a:r>
              <a:rPr lang="en-IN" sz="2800" b="1" i="1" kern="1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|</a:t>
            </a:r>
            <a:endParaRPr lang="en-IN" sz="2800" b="1" i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800" dirty="0"/>
          </a:p>
          <a:p>
            <a:pPr algn="just">
              <a:buNone/>
            </a:pPr>
            <a:endParaRPr lang="en-IN" sz="2800" dirty="0"/>
          </a:p>
          <a:p>
            <a:pPr algn="just">
              <a:buNone/>
            </a:pPr>
            <a:endParaRPr lang="en-US" sz="28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204950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16817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Distance 2 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is the distances from each  data point (X</a:t>
            </a:r>
            <a:r>
              <a:rPr lang="en-IN" sz="2800" i="1" kern="1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) to 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centroid 2(</a:t>
            </a:r>
            <a:r>
              <a:rPr lang="en-IN" sz="2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IN" sz="2800" i="1" kern="1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Distance 2 = | X</a:t>
            </a:r>
            <a:r>
              <a:rPr lang="en-IN" sz="2800" b="1" i="1" kern="1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 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C</a:t>
            </a:r>
            <a:r>
              <a:rPr lang="en-IN" sz="2800" b="1" i="1" kern="1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|</a:t>
            </a:r>
            <a:endParaRPr lang="en-IN" sz="2800" b="1" i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endParaRPr lang="en-IN" sz="2800" b="1" i="1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Iteration 1: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Initial centroids are			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2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centroid (c1) = 17	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sz="2800" i="1" dirty="0"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en-IN" sz="2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centroid (c2) = 23</a:t>
            </a:r>
            <a:endParaRPr lang="en-US" sz="28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800" dirty="0"/>
          </a:p>
          <a:p>
            <a:pPr algn="just">
              <a:buNone/>
            </a:pPr>
            <a:endParaRPr lang="en-IN" sz="2800" dirty="0"/>
          </a:p>
          <a:p>
            <a:pPr algn="just">
              <a:buNone/>
            </a:pPr>
            <a:endParaRPr lang="en-US" sz="28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94700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168176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800" dirty="0"/>
          </a:p>
          <a:p>
            <a:pPr algn="just">
              <a:buNone/>
            </a:pPr>
            <a:endParaRPr lang="en-IN" sz="2800" dirty="0"/>
          </a:p>
          <a:p>
            <a:pPr algn="just">
              <a:buNone/>
            </a:pPr>
            <a:endParaRPr lang="en-US" sz="28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="" xmlns:a16="http://schemas.microsoft.com/office/drawing/2014/main" id="{896786D2-EA75-F943-0C5F-A458250143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91850755"/>
              </p:ext>
            </p:extLst>
          </p:nvPr>
        </p:nvGraphicFramePr>
        <p:xfrm>
          <a:off x="611560" y="620689"/>
          <a:ext cx="8075241" cy="5544610"/>
        </p:xfrm>
        <a:graphic>
          <a:graphicData uri="http://schemas.openxmlformats.org/drawingml/2006/table">
            <a:tbl>
              <a:tblPr firstRow="1" firstCol="1" bandRow="1"/>
              <a:tblGrid>
                <a:gridCol w="863278">
                  <a:extLst>
                    <a:ext uri="{9D8B030D-6E8A-4147-A177-3AD203B41FA5}">
                      <a16:colId xmlns="" xmlns:a16="http://schemas.microsoft.com/office/drawing/2014/main" val="2184864661"/>
                    </a:ext>
                  </a:extLst>
                </a:gridCol>
                <a:gridCol w="863278">
                  <a:extLst>
                    <a:ext uri="{9D8B030D-6E8A-4147-A177-3AD203B41FA5}">
                      <a16:colId xmlns="" xmlns:a16="http://schemas.microsoft.com/office/drawing/2014/main" val="3359974195"/>
                    </a:ext>
                  </a:extLst>
                </a:gridCol>
                <a:gridCol w="863278">
                  <a:extLst>
                    <a:ext uri="{9D8B030D-6E8A-4147-A177-3AD203B41FA5}">
                      <a16:colId xmlns="" xmlns:a16="http://schemas.microsoft.com/office/drawing/2014/main" val="155207617"/>
                    </a:ext>
                  </a:extLst>
                </a:gridCol>
                <a:gridCol w="1438795">
                  <a:extLst>
                    <a:ext uri="{9D8B030D-6E8A-4147-A177-3AD203B41FA5}">
                      <a16:colId xmlns="" xmlns:a16="http://schemas.microsoft.com/office/drawing/2014/main" val="3585027728"/>
                    </a:ext>
                  </a:extLst>
                </a:gridCol>
                <a:gridCol w="1456781">
                  <a:extLst>
                    <a:ext uri="{9D8B030D-6E8A-4147-A177-3AD203B41FA5}">
                      <a16:colId xmlns="" xmlns:a16="http://schemas.microsoft.com/office/drawing/2014/main" val="1020694425"/>
                    </a:ext>
                  </a:extLst>
                </a:gridCol>
                <a:gridCol w="1007156">
                  <a:extLst>
                    <a:ext uri="{9D8B030D-6E8A-4147-A177-3AD203B41FA5}">
                      <a16:colId xmlns="" xmlns:a16="http://schemas.microsoft.com/office/drawing/2014/main" val="2306112431"/>
                    </a:ext>
                  </a:extLst>
                </a:gridCol>
                <a:gridCol w="1582675">
                  <a:extLst>
                    <a:ext uri="{9D8B030D-6E8A-4147-A177-3AD203B41FA5}">
                      <a16:colId xmlns="" xmlns:a16="http://schemas.microsoft.com/office/drawing/2014/main" val="1953277328"/>
                    </a:ext>
                  </a:extLst>
                </a:gridCol>
              </a:tblGrid>
              <a:tr h="6930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i="1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x</a:t>
                      </a:r>
                      <a:r>
                        <a:rPr lang="en-IN" sz="2000" b="1" i="1" kern="0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i="1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</a:t>
                      </a:r>
                      <a:r>
                        <a:rPr lang="en-IN" sz="2000" b="1" i="1" kern="0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i="1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</a:t>
                      </a:r>
                      <a:r>
                        <a:rPr lang="en-IN" sz="2000" b="1" i="1" kern="0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en-IN" sz="2000" b="1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Distance 1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Distance 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Nearest Cluster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New Centroid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98816407"/>
                  </a:ext>
                </a:extLst>
              </a:tr>
              <a:tr h="3465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80438499"/>
                  </a:ext>
                </a:extLst>
              </a:tr>
              <a:tr h="3465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77314333"/>
                  </a:ext>
                </a:extLst>
              </a:tr>
              <a:tr h="3465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rowSpan="1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37.25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79176961"/>
                  </a:ext>
                </a:extLst>
              </a:tr>
              <a:tr h="3465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5780047"/>
                  </a:ext>
                </a:extLst>
              </a:tr>
              <a:tr h="3465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99501737"/>
                  </a:ext>
                </a:extLst>
              </a:tr>
              <a:tr h="3465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24815172"/>
                  </a:ext>
                </a:extLst>
              </a:tr>
              <a:tr h="3465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02124902"/>
                  </a:ext>
                </a:extLst>
              </a:tr>
              <a:tr h="3465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64717631"/>
                  </a:ext>
                </a:extLst>
              </a:tr>
              <a:tr h="3465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24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18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56269177"/>
                  </a:ext>
                </a:extLst>
              </a:tr>
              <a:tr h="3465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26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37533993"/>
                  </a:ext>
                </a:extLst>
              </a:tr>
              <a:tr h="3465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27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32871600"/>
                  </a:ext>
                </a:extLst>
              </a:tr>
              <a:tr h="3465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28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92825013"/>
                  </a:ext>
                </a:extLst>
              </a:tr>
              <a:tr h="3465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44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38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42945398"/>
                  </a:ext>
                </a:extLst>
              </a:tr>
              <a:tr h="3465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39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4199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7540163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16817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Step:4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The 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Updated centroids 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		</a:t>
            </a:r>
            <a:endParaRPr lang="en-IN" sz="28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centroid (c1) 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en-IN" sz="2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=mean (16,17) 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en-IN" sz="2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16.5</a:t>
            </a:r>
            <a:r>
              <a:rPr lang="en-IN" sz="2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sz="2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centroid (c2) </a:t>
            </a:r>
          </a:p>
          <a:p>
            <a:pPr marL="0" indent="0">
              <a:buNone/>
            </a:pPr>
            <a:r>
              <a:rPr lang="en-IN" sz="2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= mean (20, 21, 22, 23, 29, 36, 41, 43, 44, 45, 61, 62) </a:t>
            </a:r>
          </a:p>
          <a:p>
            <a:pPr marL="0" indent="0">
              <a:buNone/>
            </a:pPr>
            <a:r>
              <a:rPr lang="en-IN" sz="2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= </a:t>
            </a:r>
            <a:r>
              <a:rPr lang="en-IN" sz="2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37.25</a:t>
            </a:r>
            <a:endParaRPr lang="en-IN" sz="2800" b="1" i="1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800" dirty="0"/>
          </a:p>
          <a:p>
            <a:pPr algn="just">
              <a:buNone/>
            </a:pPr>
            <a:endParaRPr lang="en-IN" sz="2800" dirty="0"/>
          </a:p>
          <a:p>
            <a:pPr algn="just">
              <a:buNone/>
            </a:pPr>
            <a:endParaRPr lang="en-US" sz="28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871995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40871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Iteration-2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800" dirty="0"/>
          </a:p>
          <a:p>
            <a:pPr algn="just">
              <a:buNone/>
            </a:pPr>
            <a:endParaRPr lang="en-IN" sz="2800" dirty="0"/>
          </a:p>
          <a:p>
            <a:pPr algn="just">
              <a:buNone/>
            </a:pPr>
            <a:endParaRPr lang="en-US" sz="28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="" xmlns:a16="http://schemas.microsoft.com/office/drawing/2014/main" id="{214FFA69-7DBA-98EA-1049-9F10F4DDAF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42619760"/>
              </p:ext>
            </p:extLst>
          </p:nvPr>
        </p:nvGraphicFramePr>
        <p:xfrm>
          <a:off x="539552" y="908720"/>
          <a:ext cx="8280920" cy="5616611"/>
        </p:xfrm>
        <a:graphic>
          <a:graphicData uri="http://schemas.openxmlformats.org/drawingml/2006/table">
            <a:tbl>
              <a:tblPr firstRow="1" firstCol="1" bandRow="1"/>
              <a:tblGrid>
                <a:gridCol w="885266">
                  <a:extLst>
                    <a:ext uri="{9D8B030D-6E8A-4147-A177-3AD203B41FA5}">
                      <a16:colId xmlns="" xmlns:a16="http://schemas.microsoft.com/office/drawing/2014/main" val="4087825481"/>
                    </a:ext>
                  </a:extLst>
                </a:gridCol>
                <a:gridCol w="885266">
                  <a:extLst>
                    <a:ext uri="{9D8B030D-6E8A-4147-A177-3AD203B41FA5}">
                      <a16:colId xmlns="" xmlns:a16="http://schemas.microsoft.com/office/drawing/2014/main" val="505117342"/>
                    </a:ext>
                  </a:extLst>
                </a:gridCol>
                <a:gridCol w="885266">
                  <a:extLst>
                    <a:ext uri="{9D8B030D-6E8A-4147-A177-3AD203B41FA5}">
                      <a16:colId xmlns="" xmlns:a16="http://schemas.microsoft.com/office/drawing/2014/main" val="238346285"/>
                    </a:ext>
                  </a:extLst>
                </a:gridCol>
                <a:gridCol w="1475442">
                  <a:extLst>
                    <a:ext uri="{9D8B030D-6E8A-4147-A177-3AD203B41FA5}">
                      <a16:colId xmlns="" xmlns:a16="http://schemas.microsoft.com/office/drawing/2014/main" val="608241979"/>
                    </a:ext>
                  </a:extLst>
                </a:gridCol>
                <a:gridCol w="1493885">
                  <a:extLst>
                    <a:ext uri="{9D8B030D-6E8A-4147-A177-3AD203B41FA5}">
                      <a16:colId xmlns="" xmlns:a16="http://schemas.microsoft.com/office/drawing/2014/main" val="428633616"/>
                    </a:ext>
                  </a:extLst>
                </a:gridCol>
                <a:gridCol w="1032809">
                  <a:extLst>
                    <a:ext uri="{9D8B030D-6E8A-4147-A177-3AD203B41FA5}">
                      <a16:colId xmlns="" xmlns:a16="http://schemas.microsoft.com/office/drawing/2014/main" val="2011453935"/>
                    </a:ext>
                  </a:extLst>
                </a:gridCol>
                <a:gridCol w="1622986">
                  <a:extLst>
                    <a:ext uri="{9D8B030D-6E8A-4147-A177-3AD203B41FA5}">
                      <a16:colId xmlns="" xmlns:a16="http://schemas.microsoft.com/office/drawing/2014/main" val="3963769642"/>
                    </a:ext>
                  </a:extLst>
                </a:gridCol>
              </a:tblGrid>
              <a:tr h="7020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i="1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x</a:t>
                      </a:r>
                      <a:r>
                        <a:rPr lang="en-IN" sz="2000" b="1" i="1" kern="0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i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</a:t>
                      </a:r>
                      <a:r>
                        <a:rPr lang="en-IN" sz="2000" b="1" i="1" kern="0" baseline="-25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i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</a:t>
                      </a:r>
                      <a:r>
                        <a:rPr lang="en-IN" sz="2000" b="1" i="1" kern="0" baseline="-25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en-IN" sz="2000" b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Distance 1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Distance 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Nearest Cluster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New Centroid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19883863"/>
                  </a:ext>
                </a:extLst>
              </a:tr>
              <a:tr h="351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37.25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21.25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19.83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77268355"/>
                  </a:ext>
                </a:extLst>
              </a:tr>
              <a:tr h="351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37.25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20.25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3787243"/>
                  </a:ext>
                </a:extLst>
              </a:tr>
              <a:tr h="351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37.25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17.25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03998082"/>
                  </a:ext>
                </a:extLst>
              </a:tr>
              <a:tr h="351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37.25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16.25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67956617"/>
                  </a:ext>
                </a:extLst>
              </a:tr>
              <a:tr h="351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37.25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15.25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12349847"/>
                  </a:ext>
                </a:extLst>
              </a:tr>
              <a:tr h="351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37.25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14.25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79025711"/>
                  </a:ext>
                </a:extLst>
              </a:tr>
              <a:tr h="351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37.25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12.5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8.25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45.12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64533067"/>
                  </a:ext>
                </a:extLst>
              </a:tr>
              <a:tr h="351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37.25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19.5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1.25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68387266"/>
                  </a:ext>
                </a:extLst>
              </a:tr>
              <a:tr h="351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37.25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24.5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3.75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11723685"/>
                  </a:ext>
                </a:extLst>
              </a:tr>
              <a:tr h="351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37.25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26.5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5.75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36663520"/>
                  </a:ext>
                </a:extLst>
              </a:tr>
              <a:tr h="351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37.25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27.5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6.75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48790496"/>
                  </a:ext>
                </a:extLst>
              </a:tr>
              <a:tr h="351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37.25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28.5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7.75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71334160"/>
                  </a:ext>
                </a:extLst>
              </a:tr>
              <a:tr h="351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37.25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44.5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23.75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69835301"/>
                  </a:ext>
                </a:extLst>
              </a:tr>
              <a:tr h="351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37.25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45.5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24.75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49884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4253270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16817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Step:4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The 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Updated centroids 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		</a:t>
            </a:r>
            <a:endParaRPr lang="en-IN" sz="28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centroid (c1) </a:t>
            </a: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2800" b="1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IN" sz="2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=mean (16, 17, 20, 21, 22, 23) </a:t>
            </a: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28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IN" sz="2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19.83</a:t>
            </a:r>
            <a:r>
              <a:rPr lang="en-IN" sz="2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sz="2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centroid (c2) </a:t>
            </a:r>
          </a:p>
          <a:p>
            <a:pPr marL="0" indent="0">
              <a:buNone/>
            </a:pPr>
            <a:r>
              <a:rPr lang="en-IN" sz="2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= mean (29, 36, 41, 43, 44, 45, 61, 62) </a:t>
            </a:r>
          </a:p>
          <a:p>
            <a:pPr marL="0" indent="0">
              <a:buNone/>
            </a:pPr>
            <a:r>
              <a:rPr lang="en-IN" sz="2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= </a:t>
            </a:r>
            <a:r>
              <a:rPr lang="en-IN" sz="28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45.12</a:t>
            </a:r>
            <a:endParaRPr lang="en-IN" sz="2800" b="1" i="1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800" dirty="0"/>
          </a:p>
          <a:p>
            <a:pPr algn="just">
              <a:buNone/>
            </a:pPr>
            <a:endParaRPr lang="en-IN" sz="2800" dirty="0"/>
          </a:p>
          <a:p>
            <a:pPr algn="just">
              <a:buNone/>
            </a:pPr>
            <a:endParaRPr lang="en-US" sz="28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576715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40871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Iteration-3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800" dirty="0"/>
          </a:p>
          <a:p>
            <a:pPr algn="just">
              <a:buNone/>
            </a:pPr>
            <a:endParaRPr lang="en-IN" sz="2800" dirty="0"/>
          </a:p>
          <a:p>
            <a:pPr algn="just">
              <a:buNone/>
            </a:pPr>
            <a:endParaRPr lang="en-US" sz="28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="" xmlns:a16="http://schemas.microsoft.com/office/drawing/2014/main" id="{41B836F4-36F9-9FBD-86CE-A3D3C227A5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10052915"/>
              </p:ext>
            </p:extLst>
          </p:nvPr>
        </p:nvGraphicFramePr>
        <p:xfrm>
          <a:off x="457200" y="908720"/>
          <a:ext cx="8229598" cy="5472608"/>
        </p:xfrm>
        <a:graphic>
          <a:graphicData uri="http://schemas.openxmlformats.org/drawingml/2006/table">
            <a:tbl>
              <a:tblPr firstRow="1" firstCol="1" bandRow="1"/>
              <a:tblGrid>
                <a:gridCol w="879779">
                  <a:extLst>
                    <a:ext uri="{9D8B030D-6E8A-4147-A177-3AD203B41FA5}">
                      <a16:colId xmlns="" xmlns:a16="http://schemas.microsoft.com/office/drawing/2014/main" val="3965716133"/>
                    </a:ext>
                  </a:extLst>
                </a:gridCol>
                <a:gridCol w="879779">
                  <a:extLst>
                    <a:ext uri="{9D8B030D-6E8A-4147-A177-3AD203B41FA5}">
                      <a16:colId xmlns="" xmlns:a16="http://schemas.microsoft.com/office/drawing/2014/main" val="1635122243"/>
                    </a:ext>
                  </a:extLst>
                </a:gridCol>
                <a:gridCol w="879779">
                  <a:extLst>
                    <a:ext uri="{9D8B030D-6E8A-4147-A177-3AD203B41FA5}">
                      <a16:colId xmlns="" xmlns:a16="http://schemas.microsoft.com/office/drawing/2014/main" val="1039329116"/>
                    </a:ext>
                  </a:extLst>
                </a:gridCol>
                <a:gridCol w="1466298">
                  <a:extLst>
                    <a:ext uri="{9D8B030D-6E8A-4147-A177-3AD203B41FA5}">
                      <a16:colId xmlns="" xmlns:a16="http://schemas.microsoft.com/office/drawing/2014/main" val="2997102269"/>
                    </a:ext>
                  </a:extLst>
                </a:gridCol>
                <a:gridCol w="1484627">
                  <a:extLst>
                    <a:ext uri="{9D8B030D-6E8A-4147-A177-3AD203B41FA5}">
                      <a16:colId xmlns="" xmlns:a16="http://schemas.microsoft.com/office/drawing/2014/main" val="3840914003"/>
                    </a:ext>
                  </a:extLst>
                </a:gridCol>
                <a:gridCol w="1026408">
                  <a:extLst>
                    <a:ext uri="{9D8B030D-6E8A-4147-A177-3AD203B41FA5}">
                      <a16:colId xmlns="" xmlns:a16="http://schemas.microsoft.com/office/drawing/2014/main" val="3097536795"/>
                    </a:ext>
                  </a:extLst>
                </a:gridCol>
                <a:gridCol w="1612928">
                  <a:extLst>
                    <a:ext uri="{9D8B030D-6E8A-4147-A177-3AD203B41FA5}">
                      <a16:colId xmlns="" xmlns:a16="http://schemas.microsoft.com/office/drawing/2014/main" val="4259256741"/>
                    </a:ext>
                  </a:extLst>
                </a:gridCol>
              </a:tblGrid>
              <a:tr h="6840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i="1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x</a:t>
                      </a:r>
                      <a:r>
                        <a:rPr lang="en-IN" sz="2000" b="1" i="1" kern="0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i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</a:t>
                      </a:r>
                      <a:r>
                        <a:rPr lang="en-IN" sz="2000" b="1" i="1" kern="0" baseline="-25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i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</a:t>
                      </a:r>
                      <a:r>
                        <a:rPr lang="en-IN" sz="2000" b="1" i="1" kern="0" baseline="-25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en-IN" sz="2000" b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Distance 1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Distance 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Nearest Cluster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New Centroid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19236266"/>
                  </a:ext>
                </a:extLst>
              </a:tr>
              <a:tr h="342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19.83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45.12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3.83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29.12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21.14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72258027"/>
                  </a:ext>
                </a:extLst>
              </a:tr>
              <a:tr h="342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19.83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45.12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2.83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28.12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61292216"/>
                  </a:ext>
                </a:extLst>
              </a:tr>
              <a:tr h="342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19.83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45.12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0.17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25.12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33764775"/>
                  </a:ext>
                </a:extLst>
              </a:tr>
              <a:tr h="342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19.83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45.12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1.17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24.12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53745751"/>
                  </a:ext>
                </a:extLst>
              </a:tr>
              <a:tr h="342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19.83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45.12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2.17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23.12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55032570"/>
                  </a:ext>
                </a:extLst>
              </a:tr>
              <a:tr h="342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19.83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45.12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3.17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22.12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0492364"/>
                  </a:ext>
                </a:extLst>
              </a:tr>
              <a:tr h="342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19.83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45.12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9.17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16.12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98190702"/>
                  </a:ext>
                </a:extLst>
              </a:tr>
              <a:tr h="342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19.83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45.12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16.17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9.12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47.42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25305037"/>
                  </a:ext>
                </a:extLst>
              </a:tr>
              <a:tr h="342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19.83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45.12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21.17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4.12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47423597"/>
                  </a:ext>
                </a:extLst>
              </a:tr>
              <a:tr h="342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19.83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45.12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23.17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2.12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98309079"/>
                  </a:ext>
                </a:extLst>
              </a:tr>
              <a:tr h="342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19.83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45.12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24.17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1.12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0013914"/>
                  </a:ext>
                </a:extLst>
              </a:tr>
              <a:tr h="342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19.83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45.12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25.17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0.12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95144076"/>
                  </a:ext>
                </a:extLst>
              </a:tr>
              <a:tr h="342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19.83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45.12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41.17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15.88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9539799"/>
                  </a:ext>
                </a:extLst>
              </a:tr>
              <a:tr h="342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19.83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45.12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42.17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16.88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741678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114623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16817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Step:4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The 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Updated centroids 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		</a:t>
            </a:r>
            <a:endParaRPr lang="en-IN" sz="28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centroid (c1) </a:t>
            </a: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2800" b="1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IN" sz="2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=mean (16, 17, 20, 21, 22, 23,29) </a:t>
            </a: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28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IN" sz="2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IN" sz="2800" b="1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21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.14</a:t>
            </a:r>
            <a:r>
              <a:rPr lang="en-IN" sz="2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sz="2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centroid (c2) </a:t>
            </a:r>
          </a:p>
          <a:p>
            <a:pPr marL="0" indent="0">
              <a:buNone/>
            </a:pPr>
            <a:r>
              <a:rPr lang="en-IN" sz="2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= mean (36, 41, 43, 44, 45, 61, 62) </a:t>
            </a:r>
          </a:p>
          <a:p>
            <a:pPr marL="0" indent="0">
              <a:buNone/>
            </a:pPr>
            <a:r>
              <a:rPr lang="en-IN" sz="2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= </a:t>
            </a:r>
            <a:r>
              <a:rPr lang="en-IN" sz="28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47.42</a:t>
            </a:r>
            <a:endParaRPr lang="en-IN" sz="2800" b="1" i="1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800" dirty="0"/>
          </a:p>
          <a:p>
            <a:pPr algn="just">
              <a:buNone/>
            </a:pPr>
            <a:endParaRPr lang="en-IN" sz="2800" dirty="0"/>
          </a:p>
          <a:p>
            <a:pPr algn="just">
              <a:buNone/>
            </a:pPr>
            <a:endParaRPr lang="en-US" sz="28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50057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40871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Iteration-4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800" dirty="0"/>
          </a:p>
          <a:p>
            <a:pPr algn="just">
              <a:buNone/>
            </a:pPr>
            <a:endParaRPr lang="en-IN" sz="2800" dirty="0"/>
          </a:p>
          <a:p>
            <a:pPr algn="just">
              <a:buNone/>
            </a:pPr>
            <a:endParaRPr lang="en-US" sz="28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="" xmlns:a16="http://schemas.microsoft.com/office/drawing/2014/main" id="{B70E037C-0BB2-24C9-AEAF-BB5E9CE3F7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35641945"/>
              </p:ext>
            </p:extLst>
          </p:nvPr>
        </p:nvGraphicFramePr>
        <p:xfrm>
          <a:off x="539552" y="908720"/>
          <a:ext cx="8147249" cy="5616624"/>
        </p:xfrm>
        <a:graphic>
          <a:graphicData uri="http://schemas.openxmlformats.org/drawingml/2006/table">
            <a:tbl>
              <a:tblPr firstRow="1" firstCol="1" bandRow="1"/>
              <a:tblGrid>
                <a:gridCol w="870976">
                  <a:extLst>
                    <a:ext uri="{9D8B030D-6E8A-4147-A177-3AD203B41FA5}">
                      <a16:colId xmlns="" xmlns:a16="http://schemas.microsoft.com/office/drawing/2014/main" val="1732031262"/>
                    </a:ext>
                  </a:extLst>
                </a:gridCol>
                <a:gridCol w="870976">
                  <a:extLst>
                    <a:ext uri="{9D8B030D-6E8A-4147-A177-3AD203B41FA5}">
                      <a16:colId xmlns="" xmlns:a16="http://schemas.microsoft.com/office/drawing/2014/main" val="1929304064"/>
                    </a:ext>
                  </a:extLst>
                </a:gridCol>
                <a:gridCol w="870976">
                  <a:extLst>
                    <a:ext uri="{9D8B030D-6E8A-4147-A177-3AD203B41FA5}">
                      <a16:colId xmlns="" xmlns:a16="http://schemas.microsoft.com/office/drawing/2014/main" val="409553837"/>
                    </a:ext>
                  </a:extLst>
                </a:gridCol>
                <a:gridCol w="1451625">
                  <a:extLst>
                    <a:ext uri="{9D8B030D-6E8A-4147-A177-3AD203B41FA5}">
                      <a16:colId xmlns="" xmlns:a16="http://schemas.microsoft.com/office/drawing/2014/main" val="824985607"/>
                    </a:ext>
                  </a:extLst>
                </a:gridCol>
                <a:gridCol w="1469771">
                  <a:extLst>
                    <a:ext uri="{9D8B030D-6E8A-4147-A177-3AD203B41FA5}">
                      <a16:colId xmlns="" xmlns:a16="http://schemas.microsoft.com/office/drawing/2014/main" val="1088441231"/>
                    </a:ext>
                  </a:extLst>
                </a:gridCol>
                <a:gridCol w="1016137">
                  <a:extLst>
                    <a:ext uri="{9D8B030D-6E8A-4147-A177-3AD203B41FA5}">
                      <a16:colId xmlns="" xmlns:a16="http://schemas.microsoft.com/office/drawing/2014/main" val="261942504"/>
                    </a:ext>
                  </a:extLst>
                </a:gridCol>
                <a:gridCol w="1596788">
                  <a:extLst>
                    <a:ext uri="{9D8B030D-6E8A-4147-A177-3AD203B41FA5}">
                      <a16:colId xmlns="" xmlns:a16="http://schemas.microsoft.com/office/drawing/2014/main" val="2111552206"/>
                    </a:ext>
                  </a:extLst>
                </a:gridCol>
              </a:tblGrid>
              <a:tr h="7020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i="1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x</a:t>
                      </a:r>
                      <a:r>
                        <a:rPr lang="en-IN" sz="2000" b="1" i="1" kern="0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i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</a:t>
                      </a:r>
                      <a:r>
                        <a:rPr lang="en-IN" sz="2000" b="1" i="1" kern="0" baseline="-25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i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</a:t>
                      </a:r>
                      <a:r>
                        <a:rPr lang="en-IN" sz="2000" b="1" i="1" kern="0" baseline="-25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en-IN" sz="2000" b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Distance 1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Distance 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Nearest Cluster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New Centroid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73525429"/>
                  </a:ext>
                </a:extLst>
              </a:tr>
              <a:tr h="3510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21.14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47.42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5.14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31.42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21.14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12357150"/>
                  </a:ext>
                </a:extLst>
              </a:tr>
              <a:tr h="3510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21.14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47.42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4.14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30.42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79661250"/>
                  </a:ext>
                </a:extLst>
              </a:tr>
              <a:tr h="3510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21.14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47.42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1.14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27.42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48315725"/>
                  </a:ext>
                </a:extLst>
              </a:tr>
              <a:tr h="3510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21.14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47.42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0.14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26.42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81657326"/>
                  </a:ext>
                </a:extLst>
              </a:tr>
              <a:tr h="3510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21.14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47.42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0.86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25.42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83983917"/>
                  </a:ext>
                </a:extLst>
              </a:tr>
              <a:tr h="3510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21.14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47.42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1.86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24.42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15823438"/>
                  </a:ext>
                </a:extLst>
              </a:tr>
              <a:tr h="3510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21.14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47.42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7.86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18.42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26685456"/>
                  </a:ext>
                </a:extLst>
              </a:tr>
              <a:tr h="3510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21.14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47.42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14.86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11.42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47.42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75683424"/>
                  </a:ext>
                </a:extLst>
              </a:tr>
              <a:tr h="3510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21.14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47.42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19.86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6.42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4865784"/>
                  </a:ext>
                </a:extLst>
              </a:tr>
              <a:tr h="3510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21.14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47.42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21.86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4.42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30966922"/>
                  </a:ext>
                </a:extLst>
              </a:tr>
              <a:tr h="3510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21.14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47.42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22.86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3.42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35427899"/>
                  </a:ext>
                </a:extLst>
              </a:tr>
              <a:tr h="3510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21.14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47.42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23.86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2.42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27965006"/>
                  </a:ext>
                </a:extLst>
              </a:tr>
              <a:tr h="3510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21.14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47.42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39.86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13.58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94098500"/>
                  </a:ext>
                </a:extLst>
              </a:tr>
              <a:tr h="3510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21.14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47.42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40.86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14.58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255767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4220181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16817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endParaRPr lang="en-IN" sz="2800" b="1" i="1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 change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between 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iterations 3 and 4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has been noted. By using clustering, 2 groups have been identified 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16-29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36-62.</a:t>
            </a:r>
            <a:endParaRPr lang="en-IN" sz="2800" b="1" i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resultant clusters are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Cluster 1: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16, 17, 20, 21, 22, 23, 29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Cluster 2: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36, 41, 43, 44, 45, 61, 62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800" dirty="0"/>
          </a:p>
          <a:p>
            <a:pPr algn="just">
              <a:buNone/>
            </a:pPr>
            <a:endParaRPr lang="en-IN" sz="2800" dirty="0"/>
          </a:p>
          <a:p>
            <a:pPr algn="just">
              <a:buNone/>
            </a:pPr>
            <a:endParaRPr lang="en-US" sz="28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050824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954</Words>
  <Application>Microsoft Office PowerPoint</Application>
  <PresentationFormat>On-screen Show (4:3)</PresentationFormat>
  <Paragraphs>633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Partitioning Methods (k-Means)</vt:lpstr>
      <vt:lpstr>Slide 2</vt:lpstr>
      <vt:lpstr>k-means Clustering Algorithm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Lazy Learners (or Learning from Your Neighbors)</dc:title>
  <dc:creator>Admin</dc:creator>
  <cp:lastModifiedBy>Webadmin</cp:lastModifiedBy>
  <cp:revision>112</cp:revision>
  <dcterms:created xsi:type="dcterms:W3CDTF">2024-01-02T04:37:34Z</dcterms:created>
  <dcterms:modified xsi:type="dcterms:W3CDTF">2026-09-29T05:23:12Z</dcterms:modified>
</cp:coreProperties>
</file>