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9" r:id="rId2"/>
    <p:sldId id="260" r:id="rId3"/>
    <p:sldId id="291" r:id="rId4"/>
    <p:sldId id="292" r:id="rId5"/>
    <p:sldId id="296" r:id="rId6"/>
    <p:sldId id="297" r:id="rId7"/>
    <p:sldId id="293" r:id="rId8"/>
    <p:sldId id="294" r:id="rId9"/>
    <p:sldId id="295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C3661-24CF-4D84-BDE8-9E44B2A7E440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827CD-4CAD-4F12-9423-1DF314AFD28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4001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827CD-4CAD-4F12-9423-1DF314AFD280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4714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/>
              <a:t>Partitioning Methods</a:t>
            </a:r>
            <a:br>
              <a:rPr lang="en-IN" b="1" i="1" dirty="0"/>
            </a:br>
            <a:r>
              <a:rPr lang="en-IN" b="1" i="1" dirty="0" smtClean="0"/>
              <a:t>(</a:t>
            </a:r>
            <a:r>
              <a:rPr lang="en-IN" b="1" i="1" dirty="0" smtClean="0">
                <a:solidFill>
                  <a:srgbClr val="FF0000"/>
                </a:solidFill>
              </a:rPr>
              <a:t>k-</a:t>
            </a:r>
            <a:r>
              <a:rPr lang="en-IN" b="1" i="1" dirty="0" err="1" smtClean="0">
                <a:solidFill>
                  <a:srgbClr val="FF0000"/>
                </a:solidFill>
              </a:rPr>
              <a:t>Medoids</a:t>
            </a:r>
            <a:r>
              <a:rPr lang="en-IN" b="1" i="1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simplest and most fundamental version of cluster analysis is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partitioning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which organizes the objects of a set into several exclusive groups or clusters.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Formally, given a data set, D, of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objects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k,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 number of clusters to form, a partitioning algorithm organizes the objects into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 partitions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(k &lt;= n), where each partition represents a cluster.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most commonly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used partitioning methods are  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k-means</a:t>
            </a:r>
            <a:r>
              <a:rPr lang="en-IN" sz="2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k-medoids.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 smtClean="0">
                <a:solidFill>
                  <a:srgbClr val="FF0000"/>
                </a:solidFill>
              </a:rPr>
              <a:t>k-</a:t>
            </a:r>
            <a:r>
              <a:rPr lang="en-IN" b="1" i="1" dirty="0" err="1" smtClean="0">
                <a:solidFill>
                  <a:srgbClr val="FF0000"/>
                </a:solidFill>
              </a:rPr>
              <a:t>medoid</a:t>
            </a:r>
            <a:r>
              <a:rPr lang="en-IN" b="1" i="1" dirty="0" smtClean="0"/>
              <a:t> </a:t>
            </a:r>
            <a:r>
              <a:rPr lang="en-IN" sz="3600" b="1" i="1" dirty="0"/>
              <a:t>Clustering Algorithm</a:t>
            </a:r>
            <a:endParaRPr lang="en-IN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965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</a:t>
            </a:r>
            <a:r>
              <a:rPr lang="en-US" sz="2800" b="1" i="1" kern="1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Medoids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an unsupervised clustering algorithm using the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partition method 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clustering. It is an improvised version of the K-Means clustering algorithm especially used to handle outlier data. It requires unlabeled data to work with.</a:t>
            </a:r>
          </a:p>
          <a:p>
            <a:pPr marL="216000" algn="just">
              <a:lnSpc>
                <a:spcPct val="160000"/>
              </a:lnSpc>
              <a:spcBef>
                <a:spcPts val="0"/>
              </a:spcBef>
            </a:pP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partitioning will be carried on such that:</a:t>
            </a:r>
          </a:p>
          <a:p>
            <a:pPr marL="216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•	Each cluster must have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least one 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</a:t>
            </a:r>
          </a:p>
          <a:p>
            <a:pPr marL="21600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•	An object must belong to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only one 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cluster</a:t>
            </a:r>
          </a:p>
          <a:p>
            <a:pPr marL="216000" algn="just">
              <a:lnSpc>
                <a:spcPct val="160000"/>
              </a:lnSpc>
              <a:spcBef>
                <a:spcPts val="0"/>
              </a:spcBef>
              <a:buNone/>
            </a:pPr>
            <a:endParaRPr lang="en-US" sz="2800" kern="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K-Medoids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algorithm, each data point is called a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medoid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en-US" sz="2800" b="1" i="1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medoids</a:t>
            </a:r>
            <a:r>
              <a:rPr lang="en-US" sz="2800" kern="1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serve as cluster centers. The medoid is a point such that its sum of the distance from all other points in the same cluster is minimum. </a:t>
            </a:r>
            <a:endParaRPr lang="en-IN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33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4075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2800" b="1" i="1" u="sng" dirty="0" smtClean="0"/>
              <a:t>K-</a:t>
            </a:r>
            <a:r>
              <a:rPr lang="en-IN" sz="2800" b="1" i="1" u="sng" dirty="0" err="1" smtClean="0"/>
              <a:t>Mediods</a:t>
            </a:r>
            <a:r>
              <a:rPr lang="en-IN" sz="2800" b="1" i="1" u="sng" dirty="0" smtClean="0"/>
              <a:t> </a:t>
            </a:r>
            <a:r>
              <a:rPr lang="en-IN" sz="2800" b="1" i="1" u="sng" dirty="0"/>
              <a:t>Algorithm:</a:t>
            </a: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Step-1: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Choose k number of random points from the data and consider these k points are the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initial medoids.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Step-2: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For all the remaining data points,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calculate the distance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from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each medoid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and assign it to the cluster with the nearest medoid.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Step-3: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Calculate the total cost (Sum of all the distances from all the data points to the medoids).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Step-4: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Select k random points as the new medoids and swap the previous medoids with them. Repeat 2 and 3 steps.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4075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IN" sz="2800" b="1" i="1" u="sng" dirty="0" smtClean="0"/>
              <a:t>K-</a:t>
            </a:r>
            <a:r>
              <a:rPr lang="en-IN" sz="2800" b="1" i="1" u="sng" dirty="0" err="1" smtClean="0"/>
              <a:t>Mediods</a:t>
            </a:r>
            <a:r>
              <a:rPr lang="en-IN" sz="2800" b="1" i="1" u="sng" dirty="0" smtClean="0"/>
              <a:t> </a:t>
            </a:r>
            <a:r>
              <a:rPr lang="en-IN" sz="2800" b="1" i="1" u="sng" dirty="0"/>
              <a:t>Algorithm:</a:t>
            </a:r>
          </a:p>
          <a:p>
            <a:pPr algn="just">
              <a:buNone/>
            </a:pPr>
            <a:endParaRPr lang="en-IN" sz="2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Step-5: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If the total cost of the new medoid is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less than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that of the previous medoid, make the new medoid permanent and repeat step 4.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Step-6: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If the total cost of the new medoid is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greater than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the cost of the previous medoid, undo the swap and repeat step 4.</a:t>
            </a:r>
          </a:p>
          <a:p>
            <a:pPr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Step-7: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The Repetitions have to continue until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no change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is encountered with new medoids to classify data points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i="1" dirty="0"/>
              <a:t>How to Compute the Distance? </a:t>
            </a:r>
          </a:p>
          <a:p>
            <a:pPr algn="just">
              <a:buNone/>
            </a:pPr>
            <a:r>
              <a:rPr lang="en-US" sz="2800" b="1" i="1" dirty="0"/>
              <a:t>	</a:t>
            </a:r>
            <a:r>
              <a:rPr lang="en-IN" sz="2800" dirty="0"/>
              <a:t>The k-means algorithm enables us to clusters or groups the data points by </a:t>
            </a:r>
            <a:r>
              <a:rPr lang="en-IN" sz="2800" b="1" i="1" dirty="0"/>
              <a:t>calculating the distance</a:t>
            </a:r>
            <a:r>
              <a:rPr lang="en-IN" sz="2800" dirty="0"/>
              <a:t> from centroids to existing data points.  </a:t>
            </a:r>
          </a:p>
          <a:p>
            <a:pPr algn="just"/>
            <a:endParaRPr lang="en-IN" sz="2800" dirty="0"/>
          </a:p>
          <a:p>
            <a:pPr algn="just"/>
            <a:r>
              <a:rPr lang="en-IN" sz="2800" dirty="0"/>
              <a:t>To calculate the distance we use any of the following are </a:t>
            </a:r>
            <a:r>
              <a:rPr lang="en-IN" sz="2800" b="1" i="1" dirty="0"/>
              <a:t>Distance Measures.</a:t>
            </a:r>
          </a:p>
          <a:p>
            <a:pPr lvl="1" algn="just"/>
            <a:endParaRPr lang="en-IN" b="1" i="1" dirty="0"/>
          </a:p>
          <a:p>
            <a:pPr lvl="1" algn="just"/>
            <a:r>
              <a:rPr lang="en-IN" b="1" i="1" dirty="0">
                <a:solidFill>
                  <a:srgbClr val="FF0000"/>
                </a:solidFill>
              </a:rPr>
              <a:t>Euclidean </a:t>
            </a:r>
            <a:r>
              <a:rPr lang="en-IN" b="1" i="1" dirty="0"/>
              <a:t>distance</a:t>
            </a:r>
          </a:p>
          <a:p>
            <a:pPr lvl="1" algn="just"/>
            <a:r>
              <a:rPr lang="en-IN" b="1" i="1" dirty="0">
                <a:solidFill>
                  <a:srgbClr val="FF0000"/>
                </a:solidFill>
              </a:rPr>
              <a:t>Manhattan </a:t>
            </a:r>
            <a:r>
              <a:rPr lang="en-IN" b="1" i="1" dirty="0"/>
              <a:t>distance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>
                <a:solidFill>
                  <a:srgbClr val="FF0000"/>
                </a:solidFill>
              </a:rPr>
              <a:t>Euclidean </a:t>
            </a:r>
            <a:r>
              <a:rPr lang="en-IN" b="1" i="1" dirty="0"/>
              <a:t>distance:</a:t>
            </a:r>
          </a:p>
          <a:p>
            <a:pPr algn="just"/>
            <a:r>
              <a:rPr lang="en-IN" sz="2600" dirty="0"/>
              <a:t>Euclidean distance can be simply explained as the </a:t>
            </a:r>
            <a:r>
              <a:rPr lang="en-IN" sz="2600" b="1" i="1" dirty="0"/>
              <a:t>ordinary distance</a:t>
            </a:r>
            <a:r>
              <a:rPr lang="en-IN" sz="2600" dirty="0"/>
              <a:t> between two points.</a:t>
            </a:r>
          </a:p>
          <a:p>
            <a:pPr algn="just"/>
            <a:r>
              <a:rPr lang="en-IN" sz="2600" dirty="0"/>
              <a:t> Mathematically it computes the </a:t>
            </a:r>
            <a:r>
              <a:rPr lang="en-IN" sz="2600" b="1" i="1" dirty="0"/>
              <a:t>root of squared differences</a:t>
            </a:r>
            <a:r>
              <a:rPr lang="en-IN" sz="2600" dirty="0"/>
              <a:t> between the coordinates between two objects.</a:t>
            </a:r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Euclidean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.. , </a:t>
            </a:r>
            <a:r>
              <a:rPr lang="en-IN" sz="2600" i="1" dirty="0" err="1"/>
              <a:t>yn</a:t>
            </a:r>
            <a:r>
              <a:rPr lang="en-IN" sz="2600" dirty="0"/>
              <a:t>)  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071942"/>
            <a:ext cx="51720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>
                <a:solidFill>
                  <a:srgbClr val="FF0000"/>
                </a:solidFill>
              </a:rPr>
              <a:t>Manhattan </a:t>
            </a:r>
            <a:r>
              <a:rPr lang="en-IN" b="1" i="1" dirty="0"/>
              <a:t>distance:</a:t>
            </a:r>
          </a:p>
          <a:p>
            <a:pPr algn="just"/>
            <a:r>
              <a:rPr lang="en-IN" sz="2600" dirty="0"/>
              <a:t>Manhattan Distance metric is generally used when we are interested in the total distance travelled by the object instead of the displacement. </a:t>
            </a:r>
          </a:p>
          <a:p>
            <a:pPr algn="just"/>
            <a:r>
              <a:rPr lang="en-IN" sz="2600" dirty="0"/>
              <a:t>This distance is calculated by </a:t>
            </a:r>
            <a:r>
              <a:rPr lang="en-IN" sz="2600" b="1" i="1" dirty="0"/>
              <a:t>summing the absolute difference </a:t>
            </a:r>
            <a:r>
              <a:rPr lang="en-IN" sz="2600" dirty="0"/>
              <a:t>between the coordinates of the points in n-dimensions.</a:t>
            </a:r>
            <a:endParaRPr lang="en-US" sz="2600" dirty="0"/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Manhattan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 . , </a:t>
            </a:r>
            <a:r>
              <a:rPr lang="en-IN" sz="2600" i="1" dirty="0" err="1"/>
              <a:t>yn</a:t>
            </a:r>
            <a:r>
              <a:rPr lang="en-IN" sz="2600" i="1" dirty="0"/>
              <a:t>)  </a:t>
            </a:r>
            <a:r>
              <a:rPr lang="en-IN" sz="2600" dirty="0"/>
              <a:t>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500570"/>
            <a:ext cx="4714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401080" cy="61681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b="1" i="1" dirty="0"/>
              <a:t>Example: </a:t>
            </a:r>
            <a:r>
              <a:rPr lang="en-IN" sz="2800" b="1" i="1" dirty="0" smtClean="0"/>
              <a:t> </a:t>
            </a:r>
            <a:r>
              <a:rPr lang="en-IN" sz="2800" b="1" i="1" dirty="0" smtClean="0">
                <a:solidFill>
                  <a:srgbClr val="FF0000"/>
                </a:solidFill>
              </a:rPr>
              <a:t>K-</a:t>
            </a:r>
            <a:r>
              <a:rPr lang="en-IN" sz="2800" b="1" i="1" dirty="0" err="1" smtClean="0">
                <a:solidFill>
                  <a:srgbClr val="FF0000"/>
                </a:solidFill>
              </a:rPr>
              <a:t>mediod</a:t>
            </a:r>
            <a:r>
              <a:rPr lang="en-IN" sz="2800" b="1" i="1" dirty="0" smtClean="0">
                <a:solidFill>
                  <a:srgbClr val="FF0000"/>
                </a:solidFill>
              </a:rPr>
              <a:t> algorithm</a:t>
            </a:r>
            <a:endParaRPr lang="en-IN" sz="2800" b="1" i="1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Suppose we want to group the visitors to a website using just their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as follows:</a:t>
            </a: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dirty="0" smtClean="0"/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16, 17, 21, 23, 29, 36, 41, 43</a:t>
            </a:r>
            <a:endParaRPr lang="en-IN" sz="2800" b="1" kern="100" dirty="0"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2800" b="1" i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Select random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K=2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points or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medoids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  i.e.</a:t>
            </a:r>
          </a:p>
          <a:p>
            <a:pPr>
              <a:buNone/>
            </a:pP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		medoid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(m1) = 17</a:t>
            </a:r>
          </a:p>
          <a:p>
            <a:pPr>
              <a:buNone/>
            </a:pP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		medoid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(m2) = 23</a:t>
            </a:r>
          </a:p>
          <a:p>
            <a:pPr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Now, calculate the distance from each data point to each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medoid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68176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IN" sz="2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 </a:t>
            </a:r>
            <a:r>
              <a:rPr lang="en-IN" sz="2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assume,</a:t>
            </a:r>
          </a:p>
          <a:p>
            <a:pPr marL="0" indent="0" algn="just">
              <a:spcBef>
                <a:spcPts val="0"/>
              </a:spcBef>
            </a:pPr>
            <a:r>
              <a:rPr lang="en-IN" sz="2800" b="1" i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Distance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the distances from each data point (X</a:t>
            </a:r>
            <a:r>
              <a:rPr lang="en-IN" sz="2800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</a:t>
            </a:r>
            <a:r>
              <a:rPr lang="en-IN" sz="2800" b="1" i="1" kern="1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medoid</a:t>
            </a:r>
            <a:r>
              <a:rPr lang="en-IN" sz="2800" b="1" i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1(</a:t>
            </a:r>
            <a:r>
              <a:rPr lang="en-IN" sz="2800" i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2800" i="1" kern="1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Distance 1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| X</a:t>
            </a:r>
            <a:r>
              <a:rPr lang="en-IN" sz="2800" b="1" i="1" kern="1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IN" sz="2800" b="1" i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IN" sz="2800" b="1" i="1" kern="1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|</a:t>
            </a:r>
            <a:endParaRPr lang="en-IN" sz="2800" b="1" i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None/>
            </a:pPr>
            <a:endParaRPr lang="en-US" sz="2000" dirty="0"/>
          </a:p>
          <a:p>
            <a:pPr marL="0" indent="0" algn="just">
              <a:spcBef>
                <a:spcPts val="0"/>
              </a:spcBef>
            </a:pPr>
            <a:r>
              <a:rPr lang="en-IN" sz="24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Distance 2 </a:t>
            </a:r>
            <a:r>
              <a:rPr lang="en-IN" sz="2800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is the distances from each data point (X</a:t>
            </a:r>
            <a:r>
              <a:rPr lang="en-IN" sz="2800" i="1" kern="100" baseline="-25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</a:t>
            </a:r>
            <a:r>
              <a:rPr lang="en-IN" sz="2800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 to </a:t>
            </a:r>
            <a:r>
              <a:rPr lang="en-IN" sz="2800" b="1" i="1" kern="100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medoid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2(</a:t>
            </a:r>
            <a:r>
              <a:rPr lang="en-IN" sz="2800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</a:t>
            </a:r>
            <a:r>
              <a:rPr lang="en-IN" sz="2800" i="1" kern="100" baseline="-25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)</a:t>
            </a:r>
            <a:endParaRPr lang="en-IN" sz="2800" kern="1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IN" sz="2800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	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Distance 2</a:t>
            </a:r>
            <a:r>
              <a:rPr lang="en-IN" sz="2800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= | X</a:t>
            </a:r>
            <a:r>
              <a:rPr lang="en-IN" sz="2800" b="1" i="1" kern="100" baseline="-25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  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m</a:t>
            </a:r>
            <a:r>
              <a:rPr lang="en-IN" sz="2800" b="1" i="1" kern="100" baseline="-250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en-IN" sz="2800" b="1" i="1" kern="1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|</a:t>
            </a:r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r>
              <a:rPr lang="en-US" sz="2800" b="1" i="1" dirty="0" smtClean="0"/>
              <a:t>Iteration 1: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Initial </a:t>
            </a:r>
            <a:r>
              <a:rPr lang="en-US" sz="2800" b="1" i="1" dirty="0" smtClean="0"/>
              <a:t>medoid</a:t>
            </a:r>
            <a:r>
              <a:rPr lang="en-US" sz="2800" dirty="0" smtClean="0"/>
              <a:t>s are</a:t>
            </a:r>
          </a:p>
          <a:p>
            <a:pPr>
              <a:buNone/>
            </a:pPr>
            <a:r>
              <a:rPr lang="en-US" sz="2800" b="1" i="1" dirty="0" smtClean="0"/>
              <a:t>			medoid1</a:t>
            </a:r>
            <a:r>
              <a:rPr lang="en-US" sz="2800" dirty="0" smtClean="0"/>
              <a:t> (m1) = </a:t>
            </a:r>
            <a:r>
              <a:rPr lang="en-US" sz="2800" b="1" dirty="0" smtClean="0"/>
              <a:t>17</a:t>
            </a:r>
          </a:p>
          <a:p>
            <a:pPr>
              <a:buNone/>
            </a:pPr>
            <a:r>
              <a:rPr lang="en-US" sz="2800" b="1" i="1" dirty="0" smtClean="0"/>
              <a:t>			medoid2</a:t>
            </a:r>
            <a:r>
              <a:rPr lang="en-US" sz="2800" dirty="0" smtClean="0"/>
              <a:t> (m2) = </a:t>
            </a:r>
            <a:r>
              <a:rPr lang="en-US" sz="2800" b="1" dirty="0" smtClean="0"/>
              <a:t>23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000" dirty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495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357166"/>
          <a:ext cx="8286808" cy="5786475"/>
        </p:xfrm>
        <a:graphic>
          <a:graphicData uri="http://schemas.openxmlformats.org/drawingml/2006/table">
            <a:tbl>
              <a:tblPr/>
              <a:tblGrid>
                <a:gridCol w="642942"/>
                <a:gridCol w="857256"/>
                <a:gridCol w="642942"/>
                <a:gridCol w="1301171"/>
                <a:gridCol w="1270597"/>
                <a:gridCol w="1000132"/>
                <a:gridCol w="1143008"/>
                <a:gridCol w="1428760"/>
              </a:tblGrid>
              <a:tr h="1163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2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Nearest Cluster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Cost of Cluster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Cost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7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/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Calculation of 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cluster1 = (1+0) = 1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cluster2 = (2+0+6+13+18+20) = 59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Total Cost = 1+59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60</a:t>
            </a:r>
          </a:p>
          <a:p>
            <a:pPr>
              <a:buNone/>
            </a:pPr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Iteration-2: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Select random medoids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(m1)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(m2)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36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5" y="285731"/>
          <a:ext cx="8501122" cy="5614959"/>
        </p:xfrm>
        <a:graphic>
          <a:graphicData uri="http://schemas.openxmlformats.org/drawingml/2006/table">
            <a:tbl>
              <a:tblPr/>
              <a:tblGrid>
                <a:gridCol w="642943"/>
                <a:gridCol w="785818"/>
                <a:gridCol w="785818"/>
                <a:gridCol w="1285884"/>
                <a:gridCol w="1357322"/>
                <a:gridCol w="1071570"/>
                <a:gridCol w="1071570"/>
                <a:gridCol w="1500197"/>
              </a:tblGrid>
              <a:tr h="13573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1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2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Nearest Cluster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Cost of Cluster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Cost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22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Calculation of 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cluster1 = (5+4+0+2) = 11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cluster2 = (7+0+5+7) = 19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Total Cost = 11+19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30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new medoids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less than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that of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previous medoids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make the new medoids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permanent.</a:t>
            </a:r>
          </a:p>
          <a:p>
            <a:pPr algn="just"/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Iteration-3: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Select random medoids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(m1)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(m2)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41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00034" y="500042"/>
          <a:ext cx="8358247" cy="5786481"/>
        </p:xfrm>
        <a:graphic>
          <a:graphicData uri="http://schemas.openxmlformats.org/drawingml/2006/table">
            <a:tbl>
              <a:tblPr/>
              <a:tblGrid>
                <a:gridCol w="739668"/>
                <a:gridCol w="739668"/>
                <a:gridCol w="663804"/>
                <a:gridCol w="1357322"/>
                <a:gridCol w="1285884"/>
                <a:gridCol w="1071570"/>
                <a:gridCol w="1094962"/>
                <a:gridCol w="1405369"/>
              </a:tblGrid>
              <a:tr h="11572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2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Nearest Cluster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Cost of Cluster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Cost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8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Calculation of 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cluster1 = (5+4+0+2+8) = 19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cluster2 = (5+0+2) = 7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Total Cost = 19+7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26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new medoids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less than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that of the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previous medoids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make the new medoids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permanent.</a:t>
            </a:r>
          </a:p>
          <a:p>
            <a:pPr algn="just"/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Iteration-4: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Select random medoids	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(m1)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(m2)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41</a:t>
            </a:r>
          </a:p>
          <a:p>
            <a:pPr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8596" y="357166"/>
          <a:ext cx="8429685" cy="6215109"/>
        </p:xfrm>
        <a:graphic>
          <a:graphicData uri="http://schemas.openxmlformats.org/drawingml/2006/table">
            <a:tbl>
              <a:tblPr/>
              <a:tblGrid>
                <a:gridCol w="642942"/>
                <a:gridCol w="714380"/>
                <a:gridCol w="714380"/>
                <a:gridCol w="1357322"/>
                <a:gridCol w="1357322"/>
                <a:gridCol w="1071570"/>
                <a:gridCol w="1143008"/>
                <a:gridCol w="1428761"/>
              </a:tblGrid>
              <a:tr h="12430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</a:t>
                      </a:r>
                      <a:r>
                        <a:rPr lang="en-US" sz="2000" b="1" i="1" baseline="-25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 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1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Distance 2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Nearest Cluster</a:t>
                      </a: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Cost of Cluster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Cost 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15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en-US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33" marR="677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Calculation of </a:t>
            </a:r>
            <a:r>
              <a:rPr lang="en-IN" sz="2800" b="1" i="1" dirty="0" smtClean="0">
                <a:latin typeface="Times New Roman" pitchFamily="18" charset="0"/>
                <a:cs typeface="Times New Roman" pitchFamily="18" charset="0"/>
              </a:rPr>
              <a:t>Total Cost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cluster1 = (7+6+2+0+6) = 21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Cost of cluster2 = (5+0+2) = 7</a:t>
            </a:r>
          </a:p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Total Cost = 21 + 7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28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total cost of the new medoid is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greater than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cost of the previous medoid,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undo the swap.</a:t>
            </a:r>
          </a:p>
          <a:p>
            <a:pPr algn="just"/>
            <a:endParaRPr lang="en-IN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Repeat the same process until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no change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After completion of the above process, the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finalized / best 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mediods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are:</a:t>
            </a: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medoid1 (m1)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			medoid2 (m2)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Hence, the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resultant clusters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are:</a:t>
            </a: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Cluster 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(16, 17, 21, 23, 29)</a:t>
            </a:r>
          </a:p>
          <a:p>
            <a:pPr algn="just"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Cluster 2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= (36, 41, 43)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805</Words>
  <Application>Microsoft Office PowerPoint</Application>
  <PresentationFormat>On-screen Show (4:3)</PresentationFormat>
  <Paragraphs>371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Partitioning Methods (k-Medoids)</vt:lpstr>
      <vt:lpstr>Slide 2</vt:lpstr>
      <vt:lpstr>k-medoid Clustering Algorithm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Webadmin</cp:lastModifiedBy>
  <cp:revision>112</cp:revision>
  <dcterms:created xsi:type="dcterms:W3CDTF">2024-01-02T04:37:34Z</dcterms:created>
  <dcterms:modified xsi:type="dcterms:W3CDTF">2026-09-29T05:23:59Z</dcterms:modified>
</cp:coreProperties>
</file>