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8" r:id="rId3"/>
    <p:sldId id="279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5" r:id="rId12"/>
    <p:sldId id="266" r:id="rId13"/>
    <p:sldId id="264" r:id="rId14"/>
    <p:sldId id="267" r:id="rId15"/>
    <p:sldId id="269" r:id="rId16"/>
    <p:sldId id="280" r:id="rId17"/>
    <p:sldId id="268" r:id="rId18"/>
    <p:sldId id="270" r:id="rId19"/>
    <p:sldId id="284" r:id="rId20"/>
    <p:sldId id="271" r:id="rId21"/>
    <p:sldId id="282" r:id="rId22"/>
    <p:sldId id="272" r:id="rId23"/>
    <p:sldId id="273" r:id="rId24"/>
    <p:sldId id="286" r:id="rId25"/>
    <p:sldId id="277" r:id="rId26"/>
    <p:sldId id="283" r:id="rId27"/>
    <p:sldId id="275" r:id="rId28"/>
    <p:sldId id="276" r:id="rId29"/>
    <p:sldId id="288" r:id="rId30"/>
    <p:sldId id="291" r:id="rId31"/>
    <p:sldId id="289" r:id="rId32"/>
    <p:sldId id="290" r:id="rId33"/>
    <p:sldId id="292" r:id="rId34"/>
    <p:sldId id="287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1944" y="-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8FE32-824B-429D-B103-5B2F5E296E98}" type="datetimeFigureOut">
              <a:rPr lang="en-US" smtClean="0"/>
              <a:pPr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C108D-0CA3-42E8-9D86-7DF75E1838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8FE32-824B-429D-B103-5B2F5E296E98}" type="datetimeFigureOut">
              <a:rPr lang="en-US" smtClean="0"/>
              <a:pPr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C108D-0CA3-42E8-9D86-7DF75E1838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8FE32-824B-429D-B103-5B2F5E296E98}" type="datetimeFigureOut">
              <a:rPr lang="en-US" smtClean="0"/>
              <a:pPr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C108D-0CA3-42E8-9D86-7DF75E1838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8FE32-824B-429D-B103-5B2F5E296E98}" type="datetimeFigureOut">
              <a:rPr lang="en-US" smtClean="0"/>
              <a:pPr/>
              <a:t>6/15/2020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C108D-0CA3-42E8-9D86-7DF75E1838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8FE32-824B-429D-B103-5B2F5E296E98}" type="datetimeFigureOut">
              <a:rPr lang="en-US" smtClean="0"/>
              <a:pPr/>
              <a:t>6/15/2020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C108D-0CA3-42E8-9D86-7DF75E1838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8FE32-824B-429D-B103-5B2F5E296E98}" type="datetimeFigureOut">
              <a:rPr lang="en-US" smtClean="0"/>
              <a:pPr/>
              <a:t>6/15/2020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C108D-0CA3-42E8-9D86-7DF75E1838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8FE32-824B-429D-B103-5B2F5E296E98}" type="datetimeFigureOut">
              <a:rPr lang="en-US" smtClean="0"/>
              <a:pPr/>
              <a:t>6/15/2020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C108D-0CA3-42E8-9D86-7DF75E1838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8FE32-824B-429D-B103-5B2F5E296E98}" type="datetimeFigureOut">
              <a:rPr lang="en-US" smtClean="0"/>
              <a:pPr/>
              <a:t>6/15/2020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C108D-0CA3-42E8-9D86-7DF75E1838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8FE32-824B-429D-B103-5B2F5E296E98}" type="datetimeFigureOut">
              <a:rPr lang="en-US" smtClean="0"/>
              <a:pPr/>
              <a:t>6/15/2020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C108D-0CA3-42E8-9D86-7DF75E1838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8FE32-824B-429D-B103-5B2F5E296E98}" type="datetimeFigureOut">
              <a:rPr lang="en-US" smtClean="0"/>
              <a:pPr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C108D-0CA3-42E8-9D86-7DF75E1838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8FE32-824B-429D-B103-5B2F5E296E98}" type="datetimeFigureOut">
              <a:rPr lang="en-US" smtClean="0"/>
              <a:pPr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C108D-0CA3-42E8-9D86-7DF75E1838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F8FE32-824B-429D-B103-5B2F5E296E98}" type="datetimeFigureOut">
              <a:rPr lang="en-US" smtClean="0"/>
              <a:pPr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AC108D-0CA3-42E8-9D86-7DF75E18386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600" b="1" dirty="0" smtClean="0">
                <a:solidFill>
                  <a:srgbClr val="00B050"/>
                </a:solidFill>
              </a:rPr>
              <a:t>QUEUE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7391400" cy="1752600"/>
          </a:xfrm>
        </p:spPr>
        <p:txBody>
          <a:bodyPr/>
          <a:lstStyle/>
          <a:p>
            <a:pPr algn="l"/>
            <a:r>
              <a:rPr lang="en-US" dirty="0" smtClean="0"/>
              <a:t>Terminology : Front, Rear </a:t>
            </a:r>
          </a:p>
          <a:p>
            <a:pPr algn="l"/>
            <a:r>
              <a:rPr lang="en-US" dirty="0" smtClean="0"/>
              <a:t>Operations: Insertion(),Deletion(),Display()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q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372600" cy="2971800"/>
          </a:xfrm>
          <a:prstGeom prst="rect">
            <a:avLst/>
          </a:prstGeom>
        </p:spPr>
      </p:pic>
      <p:pic>
        <p:nvPicPr>
          <p:cNvPr id="5" name="Content Placeholder 3" descr="Queue_ADT_Example_6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81000" y="3505200"/>
            <a:ext cx="8229600" cy="21143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00B050"/>
                </a:solidFill>
              </a:rPr>
              <a:t>Content</a:t>
            </a:r>
            <a:endParaRPr lang="en-US" sz="6000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What is Queue?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Example of Queue.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Queue working principle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Queue Operations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Representation of Queue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Coding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output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What is a Queue?</a:t>
            </a:r>
            <a:br>
              <a:rPr lang="en-US" b="1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/>
          </a:bodyPr>
          <a:lstStyle/>
          <a:p>
            <a:r>
              <a:rPr lang="en-US" dirty="0"/>
              <a:t>Queue is a linear data structure in which the </a:t>
            </a:r>
            <a:r>
              <a:rPr lang="en-US" dirty="0">
                <a:solidFill>
                  <a:srgbClr val="00B050"/>
                </a:solidFill>
              </a:rPr>
              <a:t>insertion</a:t>
            </a:r>
            <a:r>
              <a:rPr lang="en-US" dirty="0"/>
              <a:t> and </a:t>
            </a:r>
            <a:r>
              <a:rPr lang="en-US" dirty="0">
                <a:solidFill>
                  <a:srgbClr val="00B050"/>
                </a:solidFill>
              </a:rPr>
              <a:t>deletion</a:t>
            </a:r>
            <a:r>
              <a:rPr lang="en-US" dirty="0"/>
              <a:t> operations are performed at </a:t>
            </a:r>
            <a:r>
              <a:rPr lang="en-US" dirty="0">
                <a:solidFill>
                  <a:srgbClr val="00B050"/>
                </a:solidFill>
              </a:rPr>
              <a:t>two different ends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>
                <a:solidFill>
                  <a:srgbClr val="00B050"/>
                </a:solidFill>
              </a:rPr>
              <a:t>In a queue data structure</a:t>
            </a:r>
            <a:r>
              <a:rPr lang="en-US" dirty="0"/>
              <a:t>, adding and removing elements are performed </a:t>
            </a:r>
            <a:r>
              <a:rPr lang="en-US" dirty="0">
                <a:solidFill>
                  <a:srgbClr val="00B050"/>
                </a:solidFill>
              </a:rPr>
              <a:t>at two different positions. </a:t>
            </a:r>
          </a:p>
          <a:p>
            <a:r>
              <a:rPr lang="en-US" dirty="0" smtClean="0"/>
              <a:t>The </a:t>
            </a:r>
            <a:r>
              <a:rPr lang="en-US" dirty="0">
                <a:solidFill>
                  <a:srgbClr val="00B050"/>
                </a:solidFill>
              </a:rPr>
              <a:t>insertion</a:t>
            </a:r>
            <a:r>
              <a:rPr lang="en-US" dirty="0"/>
              <a:t> is performed </a:t>
            </a:r>
            <a:r>
              <a:rPr lang="en-US" dirty="0">
                <a:solidFill>
                  <a:srgbClr val="00B050"/>
                </a:solidFill>
              </a:rPr>
              <a:t>at one end </a:t>
            </a:r>
            <a:r>
              <a:rPr lang="en-US" dirty="0"/>
              <a:t>and </a:t>
            </a:r>
            <a:r>
              <a:rPr lang="en-US" dirty="0">
                <a:solidFill>
                  <a:srgbClr val="00B050"/>
                </a:solidFill>
              </a:rPr>
              <a:t>deletion </a:t>
            </a:r>
            <a:r>
              <a:rPr lang="en-US" dirty="0"/>
              <a:t>is performed </a:t>
            </a:r>
            <a:r>
              <a:rPr lang="en-US" dirty="0">
                <a:solidFill>
                  <a:srgbClr val="00B050"/>
                </a:solidFill>
              </a:rPr>
              <a:t>at another end</a:t>
            </a:r>
            <a:r>
              <a:rPr lang="en-US" dirty="0"/>
              <a:t>. 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r>
              <a:rPr lang="en-US" dirty="0" smtClean="0"/>
              <a:t>In a queue data structure, the </a:t>
            </a:r>
            <a:r>
              <a:rPr lang="en-US" b="1" dirty="0" smtClean="0">
                <a:solidFill>
                  <a:srgbClr val="00B050"/>
                </a:solidFill>
              </a:rPr>
              <a:t>insertion</a:t>
            </a:r>
            <a:r>
              <a:rPr lang="en-US" dirty="0" smtClean="0"/>
              <a:t> operation is performed at a position which is known as </a:t>
            </a:r>
            <a:r>
              <a:rPr lang="en-US" b="1" dirty="0">
                <a:solidFill>
                  <a:srgbClr val="00B050"/>
                </a:solidFill>
              </a:rPr>
              <a:t>'rear'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				and </a:t>
            </a:r>
          </a:p>
          <a:p>
            <a:r>
              <a:rPr lang="en-US" dirty="0" smtClean="0"/>
              <a:t>the </a:t>
            </a:r>
            <a:r>
              <a:rPr lang="en-US" b="1" dirty="0" smtClean="0">
                <a:solidFill>
                  <a:srgbClr val="00B050"/>
                </a:solidFill>
              </a:rPr>
              <a:t>deletion</a:t>
            </a:r>
            <a:r>
              <a:rPr lang="en-US" dirty="0" smtClean="0"/>
              <a:t> operation is performed at a position which is known as </a:t>
            </a:r>
            <a:r>
              <a:rPr lang="en-US" b="1" dirty="0">
                <a:solidFill>
                  <a:srgbClr val="00B050"/>
                </a:solidFill>
              </a:rPr>
              <a:t>'front'.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QUEUE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Content Placeholder 3" descr="Queue_Datastructure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5400" y="1524000"/>
            <a:ext cx="6934200" cy="3352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QUEUE</a:t>
            </a:r>
            <a:endParaRPr lang="en-US" dirty="0"/>
          </a:p>
        </p:txBody>
      </p:sp>
      <p:pic>
        <p:nvPicPr>
          <p:cNvPr id="4" name="Content Placeholder 3" descr="Queue_ADT_Example_6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676400"/>
            <a:ext cx="8458200" cy="324396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P</a:t>
            </a:r>
            <a:r>
              <a:rPr lang="en-US" dirty="0" smtClean="0">
                <a:solidFill>
                  <a:srgbClr val="FF0000"/>
                </a:solidFill>
              </a:rPr>
              <a:t>rinciple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queue data structure, the insertion and deletion operations are performed based on </a:t>
            </a:r>
          </a:p>
          <a:p>
            <a:pPr>
              <a:buNone/>
            </a:pPr>
            <a:r>
              <a:rPr lang="en-US" b="1" dirty="0" smtClean="0">
                <a:solidFill>
                  <a:srgbClr val="00B050"/>
                </a:solidFill>
              </a:rPr>
              <a:t>    FIFO</a:t>
            </a:r>
            <a:r>
              <a:rPr lang="en-US" b="1" dirty="0" smtClean="0"/>
              <a:t> (</a:t>
            </a:r>
            <a:r>
              <a:rPr lang="en-US" b="1" dirty="0" smtClean="0">
                <a:solidFill>
                  <a:srgbClr val="00B050"/>
                </a:solidFill>
              </a:rPr>
              <a:t>F</a:t>
            </a:r>
            <a:r>
              <a:rPr lang="en-US" b="1" dirty="0" smtClean="0"/>
              <a:t>irst </a:t>
            </a:r>
            <a:r>
              <a:rPr lang="en-US" b="1" dirty="0" smtClean="0">
                <a:solidFill>
                  <a:srgbClr val="00B050"/>
                </a:solidFill>
              </a:rPr>
              <a:t>I</a:t>
            </a:r>
            <a:r>
              <a:rPr lang="en-US" b="1" dirty="0" smtClean="0"/>
              <a:t>n </a:t>
            </a:r>
            <a:r>
              <a:rPr lang="en-US" b="1" dirty="0" smtClean="0">
                <a:solidFill>
                  <a:srgbClr val="00B050"/>
                </a:solidFill>
              </a:rPr>
              <a:t>F</a:t>
            </a:r>
            <a:r>
              <a:rPr lang="en-US" b="1" dirty="0" smtClean="0"/>
              <a:t>irst </a:t>
            </a:r>
            <a:r>
              <a:rPr lang="en-US" b="1" dirty="0" smtClean="0">
                <a:solidFill>
                  <a:srgbClr val="00B050"/>
                </a:solidFill>
              </a:rPr>
              <a:t>O</a:t>
            </a:r>
            <a:r>
              <a:rPr lang="en-US" b="1" dirty="0" smtClean="0"/>
              <a:t>ut)</a:t>
            </a:r>
            <a:r>
              <a:rPr lang="en-US" dirty="0" smtClean="0"/>
              <a:t> principle.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q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3505200"/>
            <a:ext cx="2762250" cy="1657350"/>
          </a:xfrm>
          <a:prstGeom prst="rect">
            <a:avLst/>
          </a:prstGeom>
        </p:spPr>
      </p:pic>
      <p:pic>
        <p:nvPicPr>
          <p:cNvPr id="5" name="Picture 4" descr="q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3429000"/>
            <a:ext cx="5715000" cy="195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Operations on a Queue</a:t>
            </a:r>
            <a:br>
              <a:rPr lang="en-US" b="1" dirty="0">
                <a:solidFill>
                  <a:srgbClr val="00B050"/>
                </a:solidFill>
              </a:rPr>
            </a:b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B050"/>
                </a:solidFill>
              </a:rPr>
              <a:t>enQueue</a:t>
            </a:r>
            <a:r>
              <a:rPr lang="en-US" b="1" dirty="0">
                <a:solidFill>
                  <a:srgbClr val="00B050"/>
                </a:solidFill>
              </a:rPr>
              <a:t>(</a:t>
            </a:r>
            <a:r>
              <a:rPr lang="en-US" b="1" dirty="0">
                <a:solidFill>
                  <a:srgbClr val="FF0000"/>
                </a:solidFill>
              </a:rPr>
              <a:t>value</a:t>
            </a:r>
            <a:r>
              <a:rPr lang="en-US" b="1" dirty="0">
                <a:solidFill>
                  <a:srgbClr val="00B050"/>
                </a:solidFill>
              </a:rPr>
              <a:t>)</a:t>
            </a:r>
            <a:r>
              <a:rPr lang="en-US" b="1" dirty="0"/>
              <a:t> - (To insert an element into the queue</a:t>
            </a:r>
            <a:r>
              <a:rPr lang="en-US" b="1" dirty="0" smtClean="0"/>
              <a:t>)</a:t>
            </a:r>
          </a:p>
          <a:p>
            <a:pPr>
              <a:buNone/>
            </a:pPr>
            <a:endParaRPr lang="en-US" b="1" dirty="0"/>
          </a:p>
          <a:p>
            <a:r>
              <a:rPr lang="en-US" b="1" dirty="0" err="1">
                <a:solidFill>
                  <a:srgbClr val="00B050"/>
                </a:solidFill>
              </a:rPr>
              <a:t>deQueue</a:t>
            </a:r>
            <a:r>
              <a:rPr lang="en-US" b="1" dirty="0">
                <a:solidFill>
                  <a:srgbClr val="00B050"/>
                </a:solidFill>
              </a:rPr>
              <a:t>() </a:t>
            </a:r>
            <a:r>
              <a:rPr lang="en-US" b="1" dirty="0"/>
              <a:t>- (To delete an element from the queue</a:t>
            </a:r>
            <a:r>
              <a:rPr lang="en-US" b="1" dirty="0" smtClean="0"/>
              <a:t>)</a:t>
            </a:r>
          </a:p>
          <a:p>
            <a:pPr>
              <a:buNone/>
            </a:pPr>
            <a:endParaRPr lang="en-US" b="1" dirty="0"/>
          </a:p>
          <a:p>
            <a:r>
              <a:rPr lang="en-US" b="1" dirty="0">
                <a:solidFill>
                  <a:srgbClr val="00B050"/>
                </a:solidFill>
              </a:rPr>
              <a:t>display() </a:t>
            </a:r>
            <a:r>
              <a:rPr lang="en-US" b="1" dirty="0"/>
              <a:t>- (To display the elements of the queue)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Queue data structure can be implemented in </a:t>
            </a:r>
            <a:r>
              <a:rPr lang="en-US" dirty="0" smtClean="0">
                <a:solidFill>
                  <a:srgbClr val="00B050"/>
                </a:solidFill>
              </a:rPr>
              <a:t>two</a:t>
            </a:r>
            <a:r>
              <a:rPr lang="en-US" dirty="0" smtClean="0">
                <a:solidFill>
                  <a:srgbClr val="FF0000"/>
                </a:solidFill>
              </a:rPr>
              <a:t> ways.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endParaRPr lang="en-US" b="1" dirty="0" smtClean="0"/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Using </a:t>
            </a:r>
            <a:r>
              <a:rPr lang="en-US" b="1" dirty="0" smtClean="0">
                <a:solidFill>
                  <a:srgbClr val="00B050"/>
                </a:solidFill>
              </a:rPr>
              <a:t>Array</a:t>
            </a:r>
          </a:p>
          <a:p>
            <a:pPr marL="514350" indent="-514350">
              <a:buNone/>
            </a:pPr>
            <a:endParaRPr lang="en-US" b="1" dirty="0" smtClean="0">
              <a:solidFill>
                <a:srgbClr val="00B050"/>
              </a:solidFill>
            </a:endParaRPr>
          </a:p>
          <a:p>
            <a:pPr marL="514350" indent="-514350">
              <a:buNone/>
            </a:pPr>
            <a:r>
              <a:rPr lang="en-US" b="1" dirty="0" smtClean="0"/>
              <a:t>2.  Using </a:t>
            </a:r>
            <a:r>
              <a:rPr lang="en-US" b="1" dirty="0" smtClean="0">
                <a:solidFill>
                  <a:srgbClr val="00B050"/>
                </a:solidFill>
              </a:rPr>
              <a:t>Linked List</a:t>
            </a:r>
          </a:p>
          <a:p>
            <a:pPr marL="514350" indent="-514350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Queue data structure can be implemented in </a:t>
            </a:r>
            <a:r>
              <a:rPr lang="en-US" dirty="0" smtClean="0">
                <a:solidFill>
                  <a:srgbClr val="00B050"/>
                </a:solidFill>
              </a:rPr>
              <a:t>two</a:t>
            </a:r>
            <a:r>
              <a:rPr lang="en-US" dirty="0" smtClean="0">
                <a:solidFill>
                  <a:srgbClr val="FF0000"/>
                </a:solidFill>
              </a:rPr>
              <a:t> ways.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Using </a:t>
            </a:r>
            <a:r>
              <a:rPr lang="en-US" b="1" dirty="0" smtClean="0">
                <a:solidFill>
                  <a:srgbClr val="00B050"/>
                </a:solidFill>
              </a:rPr>
              <a:t>Array</a:t>
            </a:r>
          </a:p>
          <a:p>
            <a:pPr marL="514350" indent="-514350">
              <a:buFont typeface="+mj-lt"/>
              <a:buAutoNum type="arabicPeriod"/>
            </a:pPr>
            <a:endParaRPr lang="en-US" b="1" dirty="0" smtClean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en-US" b="1" dirty="0" smtClean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en-US" b="1" dirty="0" smtClean="0">
              <a:solidFill>
                <a:srgbClr val="00B050"/>
              </a:solidFill>
            </a:endParaRPr>
          </a:p>
          <a:p>
            <a:pPr marL="514350" indent="-514350">
              <a:buNone/>
            </a:pPr>
            <a:endParaRPr lang="en-US" dirty="0"/>
          </a:p>
        </p:txBody>
      </p:sp>
      <p:pic>
        <p:nvPicPr>
          <p:cNvPr id="4" name="Content Placeholder 3" descr="Queue_ADT_Example_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2895600"/>
            <a:ext cx="7239000" cy="3124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Queue data structure can be implemented in </a:t>
            </a:r>
            <a:r>
              <a:rPr lang="en-US" dirty="0" smtClean="0">
                <a:solidFill>
                  <a:srgbClr val="00B050"/>
                </a:solidFill>
              </a:rPr>
              <a:t>two</a:t>
            </a:r>
            <a:r>
              <a:rPr lang="en-US" dirty="0" smtClean="0">
                <a:solidFill>
                  <a:srgbClr val="FF0000"/>
                </a:solidFill>
              </a:rPr>
              <a:t> ways.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None/>
            </a:pPr>
            <a:endParaRPr lang="en-US" b="1" dirty="0" smtClean="0"/>
          </a:p>
          <a:p>
            <a:pPr marL="514350" indent="-514350">
              <a:buNone/>
            </a:pPr>
            <a:r>
              <a:rPr lang="en-US" b="1" dirty="0" smtClean="0"/>
              <a:t>2.Using </a:t>
            </a:r>
            <a:r>
              <a:rPr lang="en-US" b="1" dirty="0" smtClean="0">
                <a:solidFill>
                  <a:srgbClr val="00B050"/>
                </a:solidFill>
              </a:rPr>
              <a:t>Linked List</a:t>
            </a:r>
          </a:p>
          <a:p>
            <a:pPr marL="514350" indent="-514350">
              <a:buNone/>
            </a:pPr>
            <a:endParaRPr lang="en-US" dirty="0"/>
          </a:p>
        </p:txBody>
      </p:sp>
      <p:pic>
        <p:nvPicPr>
          <p:cNvPr id="1027" name="Picture 3" descr="C:\Users\Student\Documents\Queue_using_linked_lis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3429000"/>
            <a:ext cx="6324600" cy="2209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Queue </a:t>
            </a:r>
            <a:r>
              <a:rPr lang="en-US" b="1" dirty="0" err="1" smtClean="0">
                <a:solidFill>
                  <a:srgbClr val="00B050"/>
                </a:solidFill>
              </a:rPr>
              <a:t>Datastructure</a:t>
            </a:r>
            <a:r>
              <a:rPr lang="en-US" b="1" dirty="0" smtClean="0">
                <a:solidFill>
                  <a:srgbClr val="00B050"/>
                </a:solidFill>
              </a:rPr>
              <a:t> Using Array</a:t>
            </a:r>
            <a:br>
              <a:rPr lang="en-US" b="1" dirty="0" smtClean="0">
                <a:solidFill>
                  <a:srgbClr val="00B050"/>
                </a:solidFill>
              </a:rPr>
            </a:b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queue data structure can be implemented using </a:t>
            </a:r>
            <a:r>
              <a:rPr lang="en-US" b="1" dirty="0" smtClean="0">
                <a:solidFill>
                  <a:srgbClr val="00B050"/>
                </a:solidFill>
              </a:rPr>
              <a:t>one dimensional array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 The queue implemented using array stores only </a:t>
            </a:r>
            <a:r>
              <a:rPr lang="en-US" b="1" dirty="0" smtClean="0">
                <a:solidFill>
                  <a:srgbClr val="00B050"/>
                </a:solidFill>
              </a:rPr>
              <a:t>fixed number of data values</a:t>
            </a:r>
            <a:r>
              <a:rPr lang="en-US" dirty="0" smtClean="0"/>
              <a:t>.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Queue </a:t>
            </a:r>
            <a:r>
              <a:rPr lang="en-US" b="1" dirty="0" err="1" smtClean="0">
                <a:solidFill>
                  <a:srgbClr val="00B050"/>
                </a:solidFill>
              </a:rPr>
              <a:t>Datastructure</a:t>
            </a:r>
            <a:r>
              <a:rPr lang="en-US" b="1" dirty="0" smtClean="0">
                <a:solidFill>
                  <a:srgbClr val="00B050"/>
                </a:solidFill>
              </a:rPr>
              <a:t> Using Array</a:t>
            </a:r>
            <a:br>
              <a:rPr lang="en-US" b="1" dirty="0" smtClean="0">
                <a:solidFill>
                  <a:srgbClr val="00B050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 Just define a one dimensional array of specific size and insert or delete the values into that array by using </a:t>
            </a:r>
            <a:r>
              <a:rPr lang="en-US" b="1" dirty="0" smtClean="0">
                <a:solidFill>
                  <a:srgbClr val="FF0000"/>
                </a:solidFill>
              </a:rPr>
              <a:t>FIFO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rgbClr val="00B050"/>
                </a:solidFill>
              </a:rPr>
              <a:t>(First In First Out) principle</a:t>
            </a:r>
            <a:r>
              <a:rPr lang="en-US" dirty="0" smtClean="0"/>
              <a:t> with the help of variables </a:t>
            </a:r>
            <a:r>
              <a:rPr lang="en-US" b="1" dirty="0" smtClean="0">
                <a:solidFill>
                  <a:srgbClr val="00B050"/>
                </a:solidFill>
              </a:rPr>
              <a:t>'front'</a:t>
            </a:r>
            <a:r>
              <a:rPr lang="en-US" dirty="0" smtClean="0"/>
              <a:t> and </a:t>
            </a:r>
            <a:r>
              <a:rPr lang="en-US" b="1" dirty="0" smtClean="0">
                <a:solidFill>
                  <a:srgbClr val="00B050"/>
                </a:solidFill>
              </a:rPr>
              <a:t>'rear'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 Initially both </a:t>
            </a:r>
            <a:r>
              <a:rPr lang="en-US" b="1" dirty="0" smtClean="0">
                <a:solidFill>
                  <a:srgbClr val="00B050"/>
                </a:solidFill>
              </a:rPr>
              <a:t>'front'</a:t>
            </a:r>
            <a:r>
              <a:rPr lang="en-US" dirty="0" smtClean="0"/>
              <a:t> and </a:t>
            </a:r>
            <a:r>
              <a:rPr lang="en-US" b="1" dirty="0" smtClean="0">
                <a:solidFill>
                  <a:srgbClr val="00B050"/>
                </a:solidFill>
              </a:rPr>
              <a:t>'rear'</a:t>
            </a:r>
            <a:r>
              <a:rPr lang="en-US" dirty="0" smtClean="0"/>
              <a:t> are set to </a:t>
            </a:r>
            <a:r>
              <a:rPr lang="en-US" b="1" dirty="0" smtClean="0">
                <a:solidFill>
                  <a:srgbClr val="00B050"/>
                </a:solidFill>
              </a:rPr>
              <a:t>-1</a:t>
            </a:r>
            <a:r>
              <a:rPr lang="en-US" dirty="0" smtClean="0"/>
              <a:t>. Whenever, we want to </a:t>
            </a:r>
            <a:r>
              <a:rPr lang="en-US" b="1" dirty="0" smtClean="0"/>
              <a:t>insert </a:t>
            </a:r>
            <a:r>
              <a:rPr lang="en-US" dirty="0" smtClean="0"/>
              <a:t>a new value into the queue, </a:t>
            </a:r>
            <a:r>
              <a:rPr lang="en-US" dirty="0" smtClean="0">
                <a:solidFill>
                  <a:srgbClr val="FF0000"/>
                </a:solidFill>
              </a:rPr>
              <a:t>increment </a:t>
            </a:r>
            <a:r>
              <a:rPr lang="en-US" b="1" dirty="0" smtClean="0">
                <a:solidFill>
                  <a:srgbClr val="00B050"/>
                </a:solidFill>
              </a:rPr>
              <a:t>'rear'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value by one </a:t>
            </a:r>
            <a:r>
              <a:rPr lang="en-US" dirty="0" smtClean="0"/>
              <a:t>and then insert at that position.</a:t>
            </a:r>
          </a:p>
          <a:p>
            <a:endParaRPr lang="en-US" dirty="0" smtClean="0"/>
          </a:p>
          <a:p>
            <a:r>
              <a:rPr lang="en-US" dirty="0" smtClean="0"/>
              <a:t> Whenever we want to delete a value from the queue, then </a:t>
            </a:r>
            <a:r>
              <a:rPr lang="en-US" b="1" dirty="0" smtClean="0"/>
              <a:t>delete</a:t>
            </a:r>
            <a:r>
              <a:rPr lang="en-US" dirty="0" smtClean="0"/>
              <a:t> the element which is at </a:t>
            </a:r>
            <a:r>
              <a:rPr lang="en-US" b="1" dirty="0" smtClean="0">
                <a:solidFill>
                  <a:srgbClr val="00B050"/>
                </a:solidFill>
              </a:rPr>
              <a:t>'front'</a:t>
            </a:r>
            <a:r>
              <a:rPr lang="en-US" dirty="0" smtClean="0"/>
              <a:t> position and </a:t>
            </a:r>
            <a:r>
              <a:rPr lang="en-US" dirty="0" smtClean="0">
                <a:solidFill>
                  <a:srgbClr val="FF0000"/>
                </a:solidFill>
              </a:rPr>
              <a:t>increment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00B050"/>
                </a:solidFill>
              </a:rPr>
              <a:t>'front'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value by one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Queue Data structure Using Array</a:t>
            </a:r>
            <a:br>
              <a:rPr lang="en-US" b="1" dirty="0" smtClean="0">
                <a:solidFill>
                  <a:srgbClr val="00B050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dirty="0" smtClean="0"/>
              <a:t>Before we implement actual operations, first follow the below steps to create an empty queue.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3800" b="1" dirty="0" smtClean="0">
                <a:solidFill>
                  <a:srgbClr val="FF0000"/>
                </a:solidFill>
              </a:rPr>
              <a:t>Step 1</a:t>
            </a:r>
            <a:r>
              <a:rPr lang="en-US" sz="3800" b="1" dirty="0" smtClean="0"/>
              <a:t> - </a:t>
            </a:r>
            <a:r>
              <a:rPr lang="en-US" sz="3800" dirty="0" smtClean="0"/>
              <a:t>Include all the </a:t>
            </a:r>
            <a:r>
              <a:rPr lang="en-US" sz="3800" b="1" dirty="0" smtClean="0">
                <a:solidFill>
                  <a:srgbClr val="00B050"/>
                </a:solidFill>
              </a:rPr>
              <a:t>header files</a:t>
            </a:r>
            <a:r>
              <a:rPr lang="en-US" sz="3800" dirty="0" smtClean="0"/>
              <a:t> which are used in the program and define a constant </a:t>
            </a:r>
            <a:r>
              <a:rPr lang="en-US" sz="3800" b="1" dirty="0" smtClean="0">
                <a:solidFill>
                  <a:srgbClr val="00B050"/>
                </a:solidFill>
              </a:rPr>
              <a:t>'SIZE'</a:t>
            </a:r>
            <a:r>
              <a:rPr lang="en-US" sz="3800" dirty="0" smtClean="0"/>
              <a:t> with specific value.</a:t>
            </a:r>
          </a:p>
          <a:p>
            <a:pPr>
              <a:buNone/>
            </a:pPr>
            <a:r>
              <a:rPr lang="en-US" sz="3800" b="1" dirty="0" smtClean="0">
                <a:solidFill>
                  <a:srgbClr val="FF0000"/>
                </a:solidFill>
              </a:rPr>
              <a:t>Step 2</a:t>
            </a:r>
            <a:r>
              <a:rPr lang="en-US" sz="3800" b="1" dirty="0" smtClean="0"/>
              <a:t> - </a:t>
            </a:r>
            <a:r>
              <a:rPr lang="en-US" sz="3800" dirty="0" smtClean="0"/>
              <a:t>Declare all the </a:t>
            </a:r>
            <a:r>
              <a:rPr lang="en-US" sz="3800" b="1" dirty="0" smtClean="0">
                <a:solidFill>
                  <a:srgbClr val="00B050"/>
                </a:solidFill>
              </a:rPr>
              <a:t>user defined functions</a:t>
            </a:r>
            <a:r>
              <a:rPr lang="en-US" sz="3800" dirty="0" smtClean="0"/>
              <a:t> which are used in queue implementation.</a:t>
            </a:r>
          </a:p>
          <a:p>
            <a:pPr>
              <a:buNone/>
            </a:pPr>
            <a:r>
              <a:rPr lang="en-US" sz="3800" b="1" dirty="0" smtClean="0">
                <a:solidFill>
                  <a:srgbClr val="FF0000"/>
                </a:solidFill>
              </a:rPr>
              <a:t>Step 3</a:t>
            </a:r>
            <a:r>
              <a:rPr lang="en-US" sz="3800" b="1" dirty="0" smtClean="0"/>
              <a:t> - </a:t>
            </a:r>
            <a:r>
              <a:rPr lang="en-US" sz="3800" dirty="0" smtClean="0"/>
              <a:t>Create a one dimensional array with above defined SIZE     	</a:t>
            </a:r>
            <a:r>
              <a:rPr lang="en-US" sz="3800" b="1" dirty="0" smtClean="0">
                <a:solidFill>
                  <a:srgbClr val="00B050"/>
                </a:solidFill>
              </a:rPr>
              <a:t>(</a:t>
            </a:r>
            <a:r>
              <a:rPr lang="en-US" sz="3800" b="1" dirty="0" err="1" smtClean="0">
                <a:solidFill>
                  <a:srgbClr val="00B050"/>
                </a:solidFill>
              </a:rPr>
              <a:t>int</a:t>
            </a:r>
            <a:r>
              <a:rPr lang="en-US" sz="3800" b="1" dirty="0" smtClean="0">
                <a:solidFill>
                  <a:srgbClr val="00B050"/>
                </a:solidFill>
              </a:rPr>
              <a:t> queue[SIZE])</a:t>
            </a:r>
          </a:p>
          <a:p>
            <a:pPr>
              <a:buNone/>
            </a:pPr>
            <a:r>
              <a:rPr lang="en-US" sz="3800" b="1" dirty="0" smtClean="0">
                <a:solidFill>
                  <a:srgbClr val="FF0000"/>
                </a:solidFill>
              </a:rPr>
              <a:t>Step 4</a:t>
            </a:r>
            <a:r>
              <a:rPr lang="en-US" sz="3800" b="1" dirty="0" smtClean="0"/>
              <a:t> - </a:t>
            </a:r>
            <a:r>
              <a:rPr lang="en-US" sz="3800" dirty="0" smtClean="0"/>
              <a:t>Define two integer variables </a:t>
            </a:r>
            <a:r>
              <a:rPr lang="en-US" sz="3800" b="1" dirty="0" smtClean="0">
                <a:solidFill>
                  <a:srgbClr val="00B050"/>
                </a:solidFill>
              </a:rPr>
              <a:t>'front'</a:t>
            </a:r>
            <a:r>
              <a:rPr lang="en-US" sz="3800" dirty="0" smtClean="0"/>
              <a:t> and </a:t>
            </a:r>
            <a:r>
              <a:rPr lang="en-US" sz="3800" b="1" dirty="0" smtClean="0">
                <a:solidFill>
                  <a:srgbClr val="00B050"/>
                </a:solidFill>
              </a:rPr>
              <a:t>'rear'</a:t>
            </a:r>
            <a:r>
              <a:rPr lang="en-US" sz="3800" dirty="0" smtClean="0"/>
              <a:t> and initialize both with </a:t>
            </a:r>
            <a:r>
              <a:rPr lang="en-US" sz="3800" b="1" dirty="0" smtClean="0">
                <a:solidFill>
                  <a:srgbClr val="00B050"/>
                </a:solidFill>
              </a:rPr>
              <a:t>'-1'</a:t>
            </a:r>
            <a:r>
              <a:rPr lang="en-US" sz="3800" dirty="0" smtClean="0"/>
              <a:t>. </a:t>
            </a:r>
            <a:r>
              <a:rPr lang="en-US" sz="3800" dirty="0" err="1" smtClean="0"/>
              <a:t>i.e</a:t>
            </a:r>
            <a:r>
              <a:rPr lang="en-US" sz="3800" dirty="0" smtClean="0"/>
              <a:t> (</a:t>
            </a:r>
            <a:r>
              <a:rPr lang="en-US" sz="3800" b="1" dirty="0" err="1" smtClean="0">
                <a:solidFill>
                  <a:srgbClr val="00B050"/>
                </a:solidFill>
              </a:rPr>
              <a:t>int</a:t>
            </a:r>
            <a:r>
              <a:rPr lang="en-US" sz="3800" b="1" dirty="0" smtClean="0">
                <a:solidFill>
                  <a:srgbClr val="00B050"/>
                </a:solidFill>
              </a:rPr>
              <a:t> front = -1, rear = -1</a:t>
            </a:r>
            <a:r>
              <a:rPr lang="en-US" sz="3800" dirty="0" smtClean="0"/>
              <a:t>)</a:t>
            </a:r>
          </a:p>
          <a:p>
            <a:pPr>
              <a:buNone/>
            </a:pPr>
            <a:r>
              <a:rPr lang="en-US" sz="3800" b="1" dirty="0" smtClean="0">
                <a:solidFill>
                  <a:srgbClr val="FF0000"/>
                </a:solidFill>
              </a:rPr>
              <a:t>Step 5</a:t>
            </a:r>
            <a:r>
              <a:rPr lang="en-US" sz="3800" b="1" dirty="0" smtClean="0"/>
              <a:t> - </a:t>
            </a:r>
            <a:r>
              <a:rPr lang="en-US" sz="3800" dirty="0" smtClean="0"/>
              <a:t>Then implement main method by displaying menu of operations list and make suitable function calls to perform operation selected by the user on queue.</a:t>
            </a:r>
          </a:p>
          <a:p>
            <a:pPr>
              <a:buNone/>
            </a:pPr>
            <a:r>
              <a:rPr lang="en-US" sz="3800" dirty="0" smtClean="0"/>
              <a:t> </a:t>
            </a:r>
            <a:endParaRPr lang="en-US" sz="3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2590800"/>
            <a:ext cx="8229600" cy="1143000"/>
          </a:xfrm>
        </p:spPr>
        <p:txBody>
          <a:bodyPr/>
          <a:lstStyle/>
          <a:p>
            <a:r>
              <a:rPr lang="en-US" b="1" dirty="0" err="1" smtClean="0">
                <a:solidFill>
                  <a:srgbClr val="00B050"/>
                </a:solidFill>
              </a:rPr>
              <a:t>enQueue</a:t>
            </a:r>
            <a:r>
              <a:rPr lang="en-US" b="1" dirty="0" smtClean="0">
                <a:solidFill>
                  <a:srgbClr val="00B050"/>
                </a:solidFill>
              </a:rPr>
              <a:t> Operation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solidFill>
                  <a:srgbClr val="00B050"/>
                </a:solidFill>
              </a:rPr>
              <a:t>enQueue</a:t>
            </a:r>
            <a:r>
              <a:rPr lang="en-US" b="1" dirty="0" smtClean="0">
                <a:solidFill>
                  <a:srgbClr val="00B050"/>
                </a:solidFill>
              </a:rPr>
              <a:t>(value) - Inserting value into the queue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r>
              <a:rPr lang="en-US" b="1" dirty="0" err="1" smtClean="0">
                <a:solidFill>
                  <a:srgbClr val="00B050"/>
                </a:solidFill>
              </a:rPr>
              <a:t>enQueue</a:t>
            </a:r>
            <a:r>
              <a:rPr lang="en-US" b="1" dirty="0" smtClean="0">
                <a:solidFill>
                  <a:srgbClr val="00B050"/>
                </a:solidFill>
              </a:rPr>
              <a:t>() </a:t>
            </a:r>
            <a:r>
              <a:rPr lang="en-US" dirty="0" smtClean="0"/>
              <a:t>is a function used to insert a new element into the queue. </a:t>
            </a:r>
          </a:p>
          <a:p>
            <a:r>
              <a:rPr lang="en-US" dirty="0" smtClean="0"/>
              <a:t>In a queue, the </a:t>
            </a:r>
            <a:r>
              <a:rPr lang="en-US" b="1" dirty="0" smtClean="0">
                <a:solidFill>
                  <a:srgbClr val="00B050"/>
                </a:solidFill>
              </a:rPr>
              <a:t>new element </a:t>
            </a:r>
            <a:r>
              <a:rPr lang="en-US" dirty="0" smtClean="0"/>
              <a:t> is always inserted at </a:t>
            </a:r>
            <a:r>
              <a:rPr lang="en-US" b="1" dirty="0" smtClean="0">
                <a:solidFill>
                  <a:srgbClr val="00B050"/>
                </a:solidFill>
              </a:rPr>
              <a:t>rear</a:t>
            </a:r>
            <a:r>
              <a:rPr lang="en-US" dirty="0" smtClean="0"/>
              <a:t> position. </a:t>
            </a:r>
          </a:p>
          <a:p>
            <a:r>
              <a:rPr lang="en-US" dirty="0" smtClean="0"/>
              <a:t>The </a:t>
            </a:r>
            <a:r>
              <a:rPr lang="en-US" b="1" dirty="0" err="1" smtClean="0">
                <a:solidFill>
                  <a:srgbClr val="00B050"/>
                </a:solidFill>
              </a:rPr>
              <a:t>enQueue</a:t>
            </a:r>
            <a:r>
              <a:rPr lang="en-US" b="1" dirty="0" smtClean="0">
                <a:solidFill>
                  <a:srgbClr val="00B050"/>
                </a:solidFill>
              </a:rPr>
              <a:t>() </a:t>
            </a:r>
            <a:r>
              <a:rPr lang="en-US" dirty="0" smtClean="0"/>
              <a:t>function takes </a:t>
            </a:r>
            <a:r>
              <a:rPr lang="en-US" b="1" dirty="0" smtClean="0">
                <a:solidFill>
                  <a:srgbClr val="00B050"/>
                </a:solidFill>
              </a:rPr>
              <a:t>one integer value as a parameter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00B050"/>
                </a:solidFill>
              </a:rPr>
              <a:t>inserts</a:t>
            </a:r>
            <a:r>
              <a:rPr lang="en-US" dirty="0" smtClean="0"/>
              <a:t> that value into the queue.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solidFill>
                  <a:srgbClr val="00B050"/>
                </a:solidFill>
              </a:rPr>
              <a:t>enQueue</a:t>
            </a:r>
            <a:r>
              <a:rPr lang="en-US" b="1" dirty="0" smtClean="0">
                <a:solidFill>
                  <a:srgbClr val="00B050"/>
                </a:solidFill>
              </a:rPr>
              <a:t>(value) - Inserting value into the queue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</a:rPr>
              <a:t>Step 1</a:t>
            </a:r>
            <a:r>
              <a:rPr lang="en-US" b="1" dirty="0" smtClean="0"/>
              <a:t> - </a:t>
            </a:r>
            <a:r>
              <a:rPr lang="en-US" dirty="0" smtClean="0"/>
              <a:t>Check whether </a:t>
            </a:r>
            <a:r>
              <a:rPr lang="en-US" b="1" dirty="0" smtClean="0">
                <a:solidFill>
                  <a:srgbClr val="00B050"/>
                </a:solidFill>
              </a:rPr>
              <a:t>queue</a:t>
            </a:r>
            <a:r>
              <a:rPr lang="en-US" dirty="0" smtClean="0"/>
              <a:t> is </a:t>
            </a:r>
            <a:r>
              <a:rPr lang="en-US" b="1" dirty="0" smtClean="0">
                <a:solidFill>
                  <a:srgbClr val="00B050"/>
                </a:solidFill>
              </a:rPr>
              <a:t>FULL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			 </a:t>
            </a:r>
            <a:r>
              <a:rPr lang="en-US" b="1" dirty="0" smtClean="0">
                <a:solidFill>
                  <a:srgbClr val="00B050"/>
                </a:solidFill>
              </a:rPr>
              <a:t>(rear == SIZE-1)</a:t>
            </a:r>
          </a:p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</a:rPr>
              <a:t>Step 2</a:t>
            </a:r>
            <a:r>
              <a:rPr lang="en-US" b="1" dirty="0" smtClean="0"/>
              <a:t> - </a:t>
            </a:r>
            <a:r>
              <a:rPr lang="en-US" dirty="0" smtClean="0"/>
              <a:t>If it is </a:t>
            </a:r>
            <a:r>
              <a:rPr lang="en-US" b="1" dirty="0" smtClean="0">
                <a:solidFill>
                  <a:srgbClr val="00B050"/>
                </a:solidFill>
              </a:rPr>
              <a:t>FULL</a:t>
            </a:r>
            <a:r>
              <a:rPr lang="en-US" dirty="0" smtClean="0"/>
              <a:t>, then display </a:t>
            </a:r>
            <a:r>
              <a:rPr lang="en-US" b="1" dirty="0" smtClean="0">
                <a:solidFill>
                  <a:srgbClr val="00B050"/>
                </a:solidFill>
              </a:rPr>
              <a:t>"Queue is FULL!!! Insertion is not possible!!!"</a:t>
            </a:r>
            <a:r>
              <a:rPr lang="en-US" dirty="0" smtClean="0"/>
              <a:t> and terminate the function.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Student\Downloads\q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4267200"/>
            <a:ext cx="7086600" cy="1981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Step 3</a:t>
            </a:r>
            <a:r>
              <a:rPr lang="en-US" b="1" dirty="0" smtClean="0"/>
              <a:t> - </a:t>
            </a:r>
            <a:r>
              <a:rPr lang="en-US" dirty="0" smtClean="0"/>
              <a:t>If it is </a:t>
            </a:r>
            <a:r>
              <a:rPr lang="en-US" b="1" dirty="0" smtClean="0">
                <a:solidFill>
                  <a:srgbClr val="00B050"/>
                </a:solidFill>
              </a:rPr>
              <a:t>NOT FULL</a:t>
            </a:r>
            <a:r>
              <a:rPr lang="en-US" dirty="0" smtClean="0"/>
              <a:t>, then increment </a:t>
            </a:r>
            <a:r>
              <a:rPr lang="en-US" b="1" dirty="0" smtClean="0">
                <a:solidFill>
                  <a:srgbClr val="00B050"/>
                </a:solidFill>
              </a:rPr>
              <a:t>rear </a:t>
            </a:r>
            <a:r>
              <a:rPr lang="en-US" dirty="0" smtClean="0"/>
              <a:t>value by one (</a:t>
            </a:r>
            <a:r>
              <a:rPr lang="en-US" b="1" dirty="0" smtClean="0">
                <a:solidFill>
                  <a:srgbClr val="00B050"/>
                </a:solidFill>
              </a:rPr>
              <a:t>rear++</a:t>
            </a:r>
            <a:r>
              <a:rPr lang="en-US" dirty="0" smtClean="0"/>
              <a:t>) and set </a:t>
            </a:r>
            <a:r>
              <a:rPr lang="en-US" b="1" dirty="0" smtClean="0">
                <a:solidFill>
                  <a:srgbClr val="00B050"/>
                </a:solidFill>
              </a:rPr>
              <a:t>queue[rear] = value.</a:t>
            </a:r>
          </a:p>
          <a:p>
            <a:endParaRPr lang="en-US" dirty="0"/>
          </a:p>
        </p:txBody>
      </p:sp>
      <p:pic>
        <p:nvPicPr>
          <p:cNvPr id="2050" name="Picture 2" descr="Difference between Stack and Queue Data Structures - GeeksforGeek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3429000"/>
            <a:ext cx="7315200" cy="2819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solidFill>
                  <a:srgbClr val="00B050"/>
                </a:solidFill>
              </a:rPr>
              <a:t>enQueue</a:t>
            </a:r>
            <a:r>
              <a:rPr lang="en-US" b="1" dirty="0" smtClean="0">
                <a:solidFill>
                  <a:srgbClr val="00B050"/>
                </a:solidFill>
              </a:rPr>
              <a:t>(value) - Inserting value into the queue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295400" y="3276600"/>
          <a:ext cx="7467600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3520"/>
                <a:gridCol w="1493520"/>
                <a:gridCol w="1493520"/>
                <a:gridCol w="1493520"/>
                <a:gridCol w="1493520"/>
              </a:tblGrid>
              <a:tr h="12192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95400" y="2667000"/>
          <a:ext cx="7467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3520"/>
                <a:gridCol w="1493520"/>
                <a:gridCol w="1493520"/>
                <a:gridCol w="1493520"/>
                <a:gridCol w="149352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0" y="33528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Front=-1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4000" y="36576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10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048000" y="36576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20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019800" y="37338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40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572000" y="37338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30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7543800" y="36576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50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371600" y="5867400"/>
            <a:ext cx="1524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0070C0"/>
                </a:solidFill>
              </a:rPr>
              <a:t>EnQueue</a:t>
            </a:r>
            <a:r>
              <a:rPr lang="en-US" b="1" dirty="0" smtClean="0">
                <a:solidFill>
                  <a:srgbClr val="0070C0"/>
                </a:solidFill>
              </a:rPr>
              <a:t>(</a:t>
            </a:r>
            <a:r>
              <a:rPr lang="en-US" b="1" dirty="0" smtClean="0"/>
              <a:t>10</a:t>
            </a:r>
            <a:r>
              <a:rPr lang="en-US" b="1" dirty="0" smtClean="0">
                <a:solidFill>
                  <a:srgbClr val="0070C0"/>
                </a:solidFill>
              </a:rPr>
              <a:t>)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95600" y="58674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0070C0"/>
                </a:solidFill>
              </a:rPr>
              <a:t>EnQueue</a:t>
            </a:r>
            <a:r>
              <a:rPr lang="en-US" b="1" dirty="0" smtClean="0">
                <a:solidFill>
                  <a:srgbClr val="0070C0"/>
                </a:solidFill>
              </a:rPr>
              <a:t>(</a:t>
            </a:r>
            <a:r>
              <a:rPr lang="en-US" b="1" dirty="0" smtClean="0"/>
              <a:t>20</a:t>
            </a:r>
            <a:r>
              <a:rPr lang="en-US" b="1" dirty="0" smtClean="0">
                <a:solidFill>
                  <a:srgbClr val="0070C0"/>
                </a:solidFill>
              </a:rPr>
              <a:t>)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19600" y="5867400"/>
            <a:ext cx="1447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0070C0"/>
                </a:solidFill>
              </a:rPr>
              <a:t>EnQueue</a:t>
            </a:r>
            <a:r>
              <a:rPr lang="en-US" b="1" dirty="0" smtClean="0">
                <a:solidFill>
                  <a:srgbClr val="0070C0"/>
                </a:solidFill>
              </a:rPr>
              <a:t>(</a:t>
            </a:r>
            <a:r>
              <a:rPr lang="en-US" b="1" dirty="0" smtClean="0"/>
              <a:t>30</a:t>
            </a:r>
            <a:r>
              <a:rPr lang="en-US" b="1" dirty="0" smtClean="0">
                <a:solidFill>
                  <a:srgbClr val="0070C0"/>
                </a:solidFill>
              </a:rPr>
              <a:t>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19800" y="5867400"/>
            <a:ext cx="1447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0070C0"/>
                </a:solidFill>
              </a:rPr>
              <a:t>EnQueue</a:t>
            </a:r>
            <a:r>
              <a:rPr lang="en-US" b="1" dirty="0" smtClean="0">
                <a:solidFill>
                  <a:srgbClr val="0070C0"/>
                </a:solidFill>
              </a:rPr>
              <a:t>(</a:t>
            </a:r>
            <a:r>
              <a:rPr lang="en-US" b="1" dirty="0" smtClean="0"/>
              <a:t>40</a:t>
            </a:r>
            <a:r>
              <a:rPr lang="en-US" b="1" dirty="0" smtClean="0">
                <a:solidFill>
                  <a:srgbClr val="0070C0"/>
                </a:solidFill>
              </a:rPr>
              <a:t>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20000" y="5867400"/>
            <a:ext cx="1676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0070C0"/>
                </a:solidFill>
              </a:rPr>
              <a:t>EnQueue</a:t>
            </a:r>
            <a:r>
              <a:rPr lang="en-US" b="1" dirty="0" smtClean="0">
                <a:solidFill>
                  <a:srgbClr val="0070C0"/>
                </a:solidFill>
              </a:rPr>
              <a:t>(</a:t>
            </a:r>
            <a:r>
              <a:rPr lang="en-US" b="1" dirty="0" smtClean="0"/>
              <a:t>50</a:t>
            </a:r>
            <a:r>
              <a:rPr lang="en-US" b="1" dirty="0" smtClean="0">
                <a:solidFill>
                  <a:srgbClr val="0070C0"/>
                </a:solidFill>
              </a:rPr>
              <a:t>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00200" y="1828800"/>
            <a:ext cx="838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  Front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1676400" y="2286000"/>
            <a:ext cx="838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 Rear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971800" y="2286000"/>
            <a:ext cx="838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    Rear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24400" y="2286000"/>
            <a:ext cx="838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Rear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096000" y="2286000"/>
            <a:ext cx="838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Rear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43800" y="2286000"/>
            <a:ext cx="838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Rear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114800" y="45720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Queue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0" y="38862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Rear=-1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8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10" grpId="0"/>
      <p:bldP spid="11" grpId="0"/>
      <p:bldP spid="12" grpId="0"/>
      <p:bldP spid="13" grpId="0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20" grpId="0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6" grpId="0"/>
      <p:bldP spid="27" grpId="0"/>
      <p:bldP spid="27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2590800"/>
            <a:ext cx="8229600" cy="1143000"/>
          </a:xfrm>
        </p:spPr>
        <p:txBody>
          <a:bodyPr/>
          <a:lstStyle/>
          <a:p>
            <a:r>
              <a:rPr lang="en-US" b="1" dirty="0" err="1" smtClean="0">
                <a:solidFill>
                  <a:srgbClr val="00B050"/>
                </a:solidFill>
              </a:rPr>
              <a:t>DeQueue</a:t>
            </a:r>
            <a:r>
              <a:rPr lang="en-US" b="1" dirty="0" smtClean="0">
                <a:solidFill>
                  <a:srgbClr val="00B050"/>
                </a:solidFill>
              </a:rPr>
              <a:t> Operation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solidFill>
                  <a:srgbClr val="00B050"/>
                </a:solidFill>
              </a:rPr>
              <a:t>deQueue</a:t>
            </a:r>
            <a:r>
              <a:rPr lang="en-US" b="1" dirty="0" smtClean="0">
                <a:solidFill>
                  <a:srgbClr val="00B050"/>
                </a:solidFill>
              </a:rPr>
              <a:t>() </a:t>
            </a:r>
            <a:r>
              <a:rPr lang="en-US" b="1" dirty="0" smtClean="0"/>
              <a:t>- (To delete an element from the queue)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a queue data structure, </a:t>
            </a:r>
            <a:r>
              <a:rPr lang="en-US" b="1" dirty="0" err="1" smtClean="0">
                <a:solidFill>
                  <a:srgbClr val="00B050"/>
                </a:solidFill>
              </a:rPr>
              <a:t>deQueue</a:t>
            </a:r>
            <a:r>
              <a:rPr lang="en-US" b="1" dirty="0" smtClean="0">
                <a:solidFill>
                  <a:srgbClr val="00B050"/>
                </a:solidFill>
              </a:rPr>
              <a:t>() </a:t>
            </a:r>
            <a:r>
              <a:rPr lang="en-US" dirty="0" smtClean="0"/>
              <a:t>is a function used to delete an element from the queue. </a:t>
            </a:r>
          </a:p>
          <a:p>
            <a:r>
              <a:rPr lang="en-US" dirty="0" smtClean="0"/>
              <a:t>In a queue, the element is always deleted from </a:t>
            </a:r>
            <a:r>
              <a:rPr lang="en-US" b="1" dirty="0" smtClean="0">
                <a:solidFill>
                  <a:srgbClr val="00B050"/>
                </a:solidFill>
              </a:rPr>
              <a:t>front</a:t>
            </a:r>
            <a:r>
              <a:rPr lang="en-US" dirty="0" smtClean="0"/>
              <a:t> position.</a:t>
            </a:r>
          </a:p>
          <a:p>
            <a:r>
              <a:rPr lang="en-US" dirty="0" smtClean="0"/>
              <a:t> The </a:t>
            </a:r>
            <a:r>
              <a:rPr lang="en-US" b="1" dirty="0" err="1" smtClean="0">
                <a:solidFill>
                  <a:srgbClr val="00B050"/>
                </a:solidFill>
              </a:rPr>
              <a:t>deQueue</a:t>
            </a:r>
            <a:r>
              <a:rPr lang="en-US" b="1" dirty="0" smtClean="0">
                <a:solidFill>
                  <a:srgbClr val="00B050"/>
                </a:solidFill>
              </a:rPr>
              <a:t>() </a:t>
            </a:r>
            <a:r>
              <a:rPr lang="en-US" dirty="0" smtClean="0"/>
              <a:t>function does not take any value as parameter.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solidFill>
                  <a:srgbClr val="00B050"/>
                </a:solidFill>
              </a:rPr>
              <a:t>deQueue</a:t>
            </a:r>
            <a:r>
              <a:rPr lang="en-US" b="1" dirty="0" smtClean="0">
                <a:solidFill>
                  <a:srgbClr val="00B050"/>
                </a:solidFill>
              </a:rPr>
              <a:t>() </a:t>
            </a:r>
            <a:r>
              <a:rPr lang="en-US" b="1" dirty="0" smtClean="0"/>
              <a:t>- (To delete an element from the queue)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</a:rPr>
              <a:t>Step 1 </a:t>
            </a:r>
            <a:r>
              <a:rPr lang="en-US" b="1" dirty="0" smtClean="0"/>
              <a:t>- </a:t>
            </a:r>
            <a:r>
              <a:rPr lang="en-US" dirty="0" smtClean="0"/>
              <a:t>Check whether </a:t>
            </a:r>
            <a:r>
              <a:rPr lang="en-US" b="1" dirty="0" smtClean="0">
                <a:solidFill>
                  <a:srgbClr val="00B050"/>
                </a:solidFill>
              </a:rPr>
              <a:t>queue</a:t>
            </a:r>
            <a:r>
              <a:rPr lang="en-US" dirty="0" smtClean="0"/>
              <a:t> is </a:t>
            </a:r>
            <a:r>
              <a:rPr lang="en-US" b="1" dirty="0" smtClean="0">
                <a:solidFill>
                  <a:srgbClr val="00B050"/>
                </a:solidFill>
              </a:rPr>
              <a:t>EMPTY</a:t>
            </a:r>
            <a:r>
              <a:rPr lang="en-US" dirty="0" smtClean="0"/>
              <a:t>. </a:t>
            </a:r>
          </a:p>
          <a:p>
            <a:pPr>
              <a:buNone/>
            </a:pPr>
            <a:r>
              <a:rPr lang="en-US" dirty="0" smtClean="0"/>
              <a:t>				(</a:t>
            </a:r>
            <a:r>
              <a:rPr lang="en-US" b="1" dirty="0" smtClean="0">
                <a:solidFill>
                  <a:srgbClr val="00B050"/>
                </a:solidFill>
              </a:rPr>
              <a:t>front ==-1 &amp;&amp; rear==-1</a:t>
            </a:r>
            <a:r>
              <a:rPr lang="en-US" dirty="0" smtClean="0"/>
              <a:t>)</a:t>
            </a:r>
          </a:p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</a:rPr>
              <a:t>Step 2</a:t>
            </a:r>
            <a:r>
              <a:rPr lang="en-US" b="1" dirty="0" smtClean="0"/>
              <a:t> - </a:t>
            </a:r>
            <a:r>
              <a:rPr lang="en-US" dirty="0" smtClean="0"/>
              <a:t>If it is </a:t>
            </a:r>
            <a:r>
              <a:rPr lang="en-US" b="1" dirty="0" smtClean="0">
                <a:solidFill>
                  <a:srgbClr val="00B050"/>
                </a:solidFill>
              </a:rPr>
              <a:t>EMPTY</a:t>
            </a:r>
            <a:r>
              <a:rPr lang="en-US" dirty="0" smtClean="0"/>
              <a:t>, then display </a:t>
            </a:r>
          </a:p>
          <a:p>
            <a:pPr>
              <a:buNone/>
            </a:pPr>
            <a:r>
              <a:rPr lang="en-US" b="1" dirty="0" smtClean="0">
                <a:solidFill>
                  <a:srgbClr val="00B050"/>
                </a:solidFill>
              </a:rPr>
              <a:t>	"Queue is EMPTY!!! Deletion is not  possible!!!"</a:t>
            </a:r>
            <a:r>
              <a:rPr lang="en-US" dirty="0" smtClean="0"/>
              <a:t> and terminate the function.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12917" t="35926" r="13750" b="15185"/>
          <a:stretch>
            <a:fillRect/>
          </a:stretch>
        </p:blipFill>
        <p:spPr bwMode="auto">
          <a:xfrm>
            <a:off x="381000" y="4648200"/>
            <a:ext cx="8331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</a:rPr>
              <a:t>Step 3 </a:t>
            </a:r>
            <a:r>
              <a:rPr lang="en-US" b="1" dirty="0" smtClean="0"/>
              <a:t>- </a:t>
            </a:r>
            <a:r>
              <a:rPr lang="en-US" dirty="0" smtClean="0"/>
              <a:t>If it is </a:t>
            </a:r>
            <a:r>
              <a:rPr lang="en-US" b="1" dirty="0" smtClean="0">
                <a:solidFill>
                  <a:srgbClr val="00B050"/>
                </a:solidFill>
              </a:rPr>
              <a:t>NOT EMPTY</a:t>
            </a:r>
            <a:r>
              <a:rPr lang="en-US" dirty="0" smtClean="0"/>
              <a:t>,</a:t>
            </a:r>
          </a:p>
          <a:p>
            <a:r>
              <a:rPr lang="en-US" dirty="0" smtClean="0"/>
              <a:t>Then display </a:t>
            </a:r>
            <a:r>
              <a:rPr lang="en-US" b="1" dirty="0" smtClean="0">
                <a:solidFill>
                  <a:srgbClr val="00B050"/>
                </a:solidFill>
              </a:rPr>
              <a:t>queue[front]</a:t>
            </a:r>
            <a:r>
              <a:rPr lang="en-US" dirty="0" smtClean="0"/>
              <a:t> as deleted element.</a:t>
            </a:r>
          </a:p>
          <a:p>
            <a:r>
              <a:rPr lang="en-US" dirty="0" smtClean="0"/>
              <a:t> Then check whether both </a:t>
            </a:r>
            <a:r>
              <a:rPr lang="en-US" b="1" dirty="0" smtClean="0">
                <a:solidFill>
                  <a:srgbClr val="00B050"/>
                </a:solidFill>
              </a:rPr>
              <a:t>front</a:t>
            </a:r>
            <a:r>
              <a:rPr lang="en-US" dirty="0" smtClean="0"/>
              <a:t> and </a:t>
            </a:r>
            <a:r>
              <a:rPr lang="en-US" b="1" dirty="0" smtClean="0">
                <a:solidFill>
                  <a:srgbClr val="00B050"/>
                </a:solidFill>
              </a:rPr>
              <a:t>rear</a:t>
            </a:r>
            <a:r>
              <a:rPr lang="en-US" dirty="0" smtClean="0"/>
              <a:t> are equal (</a:t>
            </a:r>
            <a:r>
              <a:rPr lang="en-US" b="1" dirty="0" smtClean="0">
                <a:solidFill>
                  <a:srgbClr val="00B050"/>
                </a:solidFill>
              </a:rPr>
              <a:t>front == rear</a:t>
            </a:r>
            <a:r>
              <a:rPr lang="en-US" dirty="0" smtClean="0"/>
              <a:t>), if it </a:t>
            </a:r>
            <a:r>
              <a:rPr lang="en-US" b="1" dirty="0" smtClean="0">
                <a:solidFill>
                  <a:srgbClr val="00B050"/>
                </a:solidFill>
              </a:rPr>
              <a:t>TRUE</a:t>
            </a:r>
            <a:r>
              <a:rPr lang="en-US" dirty="0" smtClean="0"/>
              <a:t>, then set both </a:t>
            </a:r>
            <a:r>
              <a:rPr lang="en-US" b="1" dirty="0" smtClean="0">
                <a:solidFill>
                  <a:srgbClr val="00B050"/>
                </a:solidFill>
              </a:rPr>
              <a:t>front</a:t>
            </a:r>
            <a:r>
              <a:rPr lang="en-US" dirty="0" smtClean="0"/>
              <a:t> and </a:t>
            </a:r>
            <a:r>
              <a:rPr lang="en-US" b="1" dirty="0" smtClean="0">
                <a:solidFill>
                  <a:srgbClr val="00B050"/>
                </a:solidFill>
              </a:rPr>
              <a:t>rear</a:t>
            </a:r>
            <a:r>
              <a:rPr lang="en-US" dirty="0" smtClean="0"/>
              <a:t> to </a:t>
            </a:r>
            <a:r>
              <a:rPr lang="en-US" b="1" dirty="0" smtClean="0">
                <a:solidFill>
                  <a:srgbClr val="00B050"/>
                </a:solidFill>
              </a:rPr>
              <a:t>'-1' </a:t>
            </a:r>
            <a:r>
              <a:rPr lang="en-US" b="1" dirty="0" smtClean="0"/>
              <a:t>(</a:t>
            </a:r>
            <a:r>
              <a:rPr lang="en-US" b="1" dirty="0" smtClean="0">
                <a:solidFill>
                  <a:srgbClr val="00B050"/>
                </a:solidFill>
              </a:rPr>
              <a:t>front = rear = -1</a:t>
            </a:r>
            <a:r>
              <a:rPr lang="en-US" b="1" dirty="0" smtClean="0"/>
              <a:t>)</a:t>
            </a:r>
            <a:r>
              <a:rPr lang="en-US" b="1" dirty="0" smtClean="0">
                <a:solidFill>
                  <a:srgbClr val="00B050"/>
                </a:solidFill>
              </a:rPr>
              <a:t>.</a:t>
            </a:r>
          </a:p>
          <a:p>
            <a:r>
              <a:rPr lang="en-US" dirty="0" smtClean="0"/>
              <a:t>Then increment the </a:t>
            </a:r>
            <a:r>
              <a:rPr lang="en-US" b="1" dirty="0" smtClean="0">
                <a:solidFill>
                  <a:srgbClr val="00B050"/>
                </a:solidFill>
              </a:rPr>
              <a:t>front </a:t>
            </a:r>
            <a:r>
              <a:rPr lang="en-US" dirty="0" smtClean="0"/>
              <a:t>value by one </a:t>
            </a:r>
          </a:p>
          <a:p>
            <a:pPr>
              <a:buNone/>
            </a:pPr>
            <a:r>
              <a:rPr lang="en-US" dirty="0" smtClean="0"/>
              <a:t>(</a:t>
            </a:r>
            <a:r>
              <a:rPr lang="en-US" b="1" dirty="0" smtClean="0">
                <a:solidFill>
                  <a:srgbClr val="00B050"/>
                </a:solidFill>
              </a:rPr>
              <a:t>front ++</a:t>
            </a:r>
            <a:r>
              <a:rPr lang="en-US" dirty="0" smtClean="0"/>
              <a:t>).</a:t>
            </a:r>
            <a:endParaRPr lang="en-US" b="1" dirty="0" smtClean="0">
              <a:solidFill>
                <a:srgbClr val="00B050"/>
              </a:solidFill>
            </a:endParaRPr>
          </a:p>
          <a:p>
            <a:endParaRPr lang="en-US" dirty="0"/>
          </a:p>
        </p:txBody>
      </p:sp>
      <p:pic>
        <p:nvPicPr>
          <p:cNvPr id="3076" name="Picture 4" descr="Array Representation / Memory Representation of Queu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4800600"/>
            <a:ext cx="6629400" cy="18573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solidFill>
                  <a:srgbClr val="00B050"/>
                </a:solidFill>
              </a:rPr>
              <a:t>deQueue</a:t>
            </a:r>
            <a:r>
              <a:rPr lang="en-US" b="1" dirty="0" smtClean="0">
                <a:solidFill>
                  <a:srgbClr val="00B050"/>
                </a:solidFill>
              </a:rPr>
              <a:t>() </a:t>
            </a:r>
            <a:r>
              <a:rPr lang="en-US" b="1" dirty="0" smtClean="0"/>
              <a:t>- (To delete an element from the queue)</a:t>
            </a:r>
            <a:br>
              <a:rPr lang="en-US" b="1" dirty="0" smtClean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295400" y="3276600"/>
          <a:ext cx="7467600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3520"/>
                <a:gridCol w="1493520"/>
                <a:gridCol w="1493520"/>
                <a:gridCol w="1493520"/>
                <a:gridCol w="1493520"/>
              </a:tblGrid>
              <a:tr h="12192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95400" y="2667000"/>
          <a:ext cx="7467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3520"/>
                <a:gridCol w="1493520"/>
                <a:gridCol w="1493520"/>
                <a:gridCol w="1493520"/>
                <a:gridCol w="149352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524000" y="36576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10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048000" y="36576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20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019800" y="37338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40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572000" y="37338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30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7543800" y="36576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50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371600" y="5867400"/>
            <a:ext cx="1524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0070C0"/>
                </a:solidFill>
              </a:rPr>
              <a:t>deQueue</a:t>
            </a:r>
            <a:r>
              <a:rPr lang="en-US" b="1" dirty="0" smtClean="0">
                <a:solidFill>
                  <a:srgbClr val="0070C0"/>
                </a:solidFill>
              </a:rPr>
              <a:t>(</a:t>
            </a:r>
            <a:r>
              <a:rPr lang="en-US" b="1" dirty="0" smtClean="0"/>
              <a:t>10</a:t>
            </a:r>
            <a:r>
              <a:rPr lang="en-US" b="1" dirty="0" smtClean="0">
                <a:solidFill>
                  <a:srgbClr val="0070C0"/>
                </a:solidFill>
              </a:rPr>
              <a:t>)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95600" y="58674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0070C0"/>
                </a:solidFill>
              </a:rPr>
              <a:t>deQueue</a:t>
            </a:r>
            <a:r>
              <a:rPr lang="en-US" b="1" dirty="0" smtClean="0">
                <a:solidFill>
                  <a:srgbClr val="0070C0"/>
                </a:solidFill>
              </a:rPr>
              <a:t>(</a:t>
            </a:r>
            <a:r>
              <a:rPr lang="en-US" b="1" dirty="0" smtClean="0"/>
              <a:t>20</a:t>
            </a:r>
            <a:r>
              <a:rPr lang="en-US" b="1" dirty="0" smtClean="0">
                <a:solidFill>
                  <a:srgbClr val="0070C0"/>
                </a:solidFill>
              </a:rPr>
              <a:t>)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19600" y="5867400"/>
            <a:ext cx="1447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0070C0"/>
                </a:solidFill>
              </a:rPr>
              <a:t>deQueue</a:t>
            </a:r>
            <a:r>
              <a:rPr lang="en-US" b="1" dirty="0" smtClean="0">
                <a:solidFill>
                  <a:srgbClr val="0070C0"/>
                </a:solidFill>
              </a:rPr>
              <a:t>(</a:t>
            </a:r>
            <a:r>
              <a:rPr lang="en-US" b="1" dirty="0" smtClean="0"/>
              <a:t>30</a:t>
            </a:r>
            <a:r>
              <a:rPr lang="en-US" b="1" dirty="0" smtClean="0">
                <a:solidFill>
                  <a:srgbClr val="0070C0"/>
                </a:solidFill>
              </a:rPr>
              <a:t>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19800" y="5867400"/>
            <a:ext cx="1447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0070C0"/>
                </a:solidFill>
              </a:rPr>
              <a:t>deQueue</a:t>
            </a:r>
            <a:r>
              <a:rPr lang="en-US" b="1" dirty="0" smtClean="0">
                <a:solidFill>
                  <a:srgbClr val="0070C0"/>
                </a:solidFill>
              </a:rPr>
              <a:t>(</a:t>
            </a:r>
            <a:r>
              <a:rPr lang="en-US" b="1" dirty="0" smtClean="0"/>
              <a:t>40</a:t>
            </a:r>
            <a:r>
              <a:rPr lang="en-US" b="1" dirty="0" smtClean="0">
                <a:solidFill>
                  <a:srgbClr val="0070C0"/>
                </a:solidFill>
              </a:rPr>
              <a:t>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20000" y="5867400"/>
            <a:ext cx="1676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0070C0"/>
                </a:solidFill>
              </a:rPr>
              <a:t>deQueue</a:t>
            </a:r>
            <a:r>
              <a:rPr lang="en-US" b="1" dirty="0" smtClean="0">
                <a:solidFill>
                  <a:srgbClr val="0070C0"/>
                </a:solidFill>
              </a:rPr>
              <a:t>(</a:t>
            </a:r>
            <a:r>
              <a:rPr lang="en-US" b="1" dirty="0" smtClean="0"/>
              <a:t>50</a:t>
            </a:r>
            <a:r>
              <a:rPr lang="en-US" b="1" dirty="0" smtClean="0">
                <a:solidFill>
                  <a:srgbClr val="0070C0"/>
                </a:solidFill>
              </a:rPr>
              <a:t>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00200" y="2286000"/>
            <a:ext cx="838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  Front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7543800" y="2286000"/>
            <a:ext cx="838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Rear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114800" y="45720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Queue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48000" y="2286000"/>
            <a:ext cx="838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 Front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4419600" y="2286000"/>
            <a:ext cx="838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 Front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5943600" y="2286000"/>
            <a:ext cx="838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 Front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7543800" y="1905000"/>
            <a:ext cx="838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 Front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0" y="25908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Front=Rear=-1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600200" y="1447800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if(front ==-1 &amp;&amp; rear==-1)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2057400" y="5257800"/>
            <a:ext cx="45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Queue is Empty, deletion not possible.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5" grpId="0"/>
      <p:bldP spid="16" grpId="0"/>
      <p:bldP spid="17" grpId="0"/>
      <p:bldP spid="18" grpId="0"/>
      <p:bldP spid="20" grpId="0"/>
      <p:bldP spid="20" grpId="1"/>
      <p:bldP spid="25" grpId="0"/>
      <p:bldP spid="25" grpId="1"/>
      <p:bldP spid="26" grpId="0"/>
      <p:bldP spid="28" grpId="0"/>
      <p:bldP spid="28" grpId="1"/>
      <p:bldP spid="29" grpId="0"/>
      <p:bldP spid="29" grpId="1"/>
      <p:bldP spid="29" grpId="2"/>
      <p:bldP spid="30" grpId="0"/>
      <p:bldP spid="30" grpId="1"/>
      <p:bldP spid="31" grpId="0"/>
      <p:bldP spid="31" grpId="1"/>
      <p:bldP spid="31" grpId="2"/>
      <p:bldP spid="32" grpId="0"/>
      <p:bldP spid="3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259080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Display Operation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display() </a:t>
            </a:r>
            <a:r>
              <a:rPr lang="en-US" b="1" dirty="0" smtClean="0"/>
              <a:t>- (To display the elements of the queue)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</a:rPr>
              <a:t>Step 1 </a:t>
            </a:r>
            <a:r>
              <a:rPr lang="en-US" b="1" dirty="0" smtClean="0"/>
              <a:t>- </a:t>
            </a:r>
            <a:r>
              <a:rPr lang="en-US" dirty="0" smtClean="0"/>
              <a:t>Check whether </a:t>
            </a:r>
            <a:r>
              <a:rPr lang="en-US" b="1" dirty="0" smtClean="0">
                <a:solidFill>
                  <a:srgbClr val="00B050"/>
                </a:solidFill>
              </a:rPr>
              <a:t>queue</a:t>
            </a:r>
            <a:r>
              <a:rPr lang="en-US" dirty="0" smtClean="0"/>
              <a:t> is </a:t>
            </a:r>
            <a:r>
              <a:rPr lang="en-US" b="1" dirty="0" smtClean="0">
                <a:solidFill>
                  <a:srgbClr val="00B050"/>
                </a:solidFill>
              </a:rPr>
              <a:t>EMPTY</a:t>
            </a:r>
            <a:r>
              <a:rPr lang="en-US" dirty="0" smtClean="0"/>
              <a:t>. </a:t>
            </a:r>
          </a:p>
          <a:p>
            <a:pPr>
              <a:buNone/>
            </a:pPr>
            <a:r>
              <a:rPr lang="en-US" dirty="0" smtClean="0"/>
              <a:t>	(</a:t>
            </a:r>
            <a:r>
              <a:rPr lang="en-US" b="1" dirty="0" smtClean="0">
                <a:solidFill>
                  <a:srgbClr val="00B050"/>
                </a:solidFill>
              </a:rPr>
              <a:t>front ==-1 &amp;&amp; rear==-1</a:t>
            </a:r>
            <a:r>
              <a:rPr lang="en-US" dirty="0" smtClean="0"/>
              <a:t>)</a:t>
            </a:r>
          </a:p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</a:rPr>
              <a:t>Step 2</a:t>
            </a:r>
            <a:r>
              <a:rPr lang="en-US" b="1" dirty="0" smtClean="0"/>
              <a:t> - </a:t>
            </a:r>
            <a:r>
              <a:rPr lang="en-US" dirty="0" smtClean="0"/>
              <a:t>If it is </a:t>
            </a:r>
            <a:r>
              <a:rPr lang="en-US" b="1" dirty="0" smtClean="0">
                <a:solidFill>
                  <a:srgbClr val="00B050"/>
                </a:solidFill>
              </a:rPr>
              <a:t>EMPTY</a:t>
            </a:r>
            <a:r>
              <a:rPr lang="en-US" dirty="0" smtClean="0"/>
              <a:t>, then display</a:t>
            </a:r>
          </a:p>
          <a:p>
            <a:pPr>
              <a:buNone/>
            </a:pPr>
            <a:r>
              <a:rPr lang="en-US" dirty="0" smtClean="0"/>
              <a:t>	 </a:t>
            </a:r>
            <a:r>
              <a:rPr lang="en-US" b="1" dirty="0" smtClean="0">
                <a:solidFill>
                  <a:srgbClr val="00B050"/>
                </a:solidFill>
              </a:rPr>
              <a:t>"Queue is EMPTY!!!"</a:t>
            </a:r>
            <a:r>
              <a:rPr lang="en-US" dirty="0" smtClean="0"/>
              <a:t> and terminate the function.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l="12917" t="35926" r="13750" b="15185"/>
          <a:stretch>
            <a:fillRect/>
          </a:stretch>
        </p:blipFill>
        <p:spPr bwMode="auto">
          <a:xfrm>
            <a:off x="381000" y="4648200"/>
            <a:ext cx="8331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display() </a:t>
            </a:r>
            <a:r>
              <a:rPr lang="en-US" b="1" dirty="0" smtClean="0"/>
              <a:t>- (To display the elements of the queue)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</a:rPr>
              <a:t>Step 3</a:t>
            </a:r>
            <a:r>
              <a:rPr lang="en-US" b="1" dirty="0" smtClean="0"/>
              <a:t> - </a:t>
            </a:r>
            <a:r>
              <a:rPr lang="en-US" dirty="0" smtClean="0"/>
              <a:t>If it is </a:t>
            </a:r>
            <a:r>
              <a:rPr lang="en-US" b="1" dirty="0" smtClean="0">
                <a:solidFill>
                  <a:srgbClr val="00B050"/>
                </a:solidFill>
              </a:rPr>
              <a:t>NOT EMPTY</a:t>
            </a:r>
            <a:r>
              <a:rPr lang="en-US" dirty="0" smtClean="0"/>
              <a:t>, then define an integer variable </a:t>
            </a:r>
            <a:r>
              <a:rPr lang="en-US" b="1" dirty="0" smtClean="0">
                <a:solidFill>
                  <a:srgbClr val="00B050"/>
                </a:solidFill>
              </a:rPr>
              <a:t>'</a:t>
            </a:r>
            <a:r>
              <a:rPr lang="en-US" b="1" dirty="0" err="1" smtClean="0">
                <a:solidFill>
                  <a:srgbClr val="00B050"/>
                </a:solidFill>
              </a:rPr>
              <a:t>i</a:t>
            </a:r>
            <a:r>
              <a:rPr lang="en-US" b="1" dirty="0" smtClean="0">
                <a:solidFill>
                  <a:srgbClr val="00B050"/>
                </a:solidFill>
              </a:rPr>
              <a:t>'</a:t>
            </a:r>
            <a:r>
              <a:rPr lang="en-US" dirty="0" smtClean="0"/>
              <a:t> and set </a:t>
            </a:r>
            <a:r>
              <a:rPr lang="en-US" b="1" dirty="0" smtClean="0">
                <a:solidFill>
                  <a:srgbClr val="00B050"/>
                </a:solidFill>
              </a:rPr>
              <a:t>'</a:t>
            </a:r>
            <a:r>
              <a:rPr lang="en-US" b="1" dirty="0" err="1" smtClean="0">
                <a:solidFill>
                  <a:srgbClr val="00B050"/>
                </a:solidFill>
              </a:rPr>
              <a:t>i</a:t>
            </a:r>
            <a:r>
              <a:rPr lang="en-US" b="1" dirty="0" smtClean="0">
                <a:solidFill>
                  <a:srgbClr val="00B050"/>
                </a:solidFill>
              </a:rPr>
              <a:t> = front'.</a:t>
            </a:r>
          </a:p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</a:rPr>
              <a:t>Step 4</a:t>
            </a:r>
            <a:r>
              <a:rPr lang="en-US" b="1" dirty="0" smtClean="0"/>
              <a:t> - </a:t>
            </a:r>
            <a:r>
              <a:rPr lang="en-US" dirty="0" smtClean="0"/>
              <a:t>Display </a:t>
            </a:r>
            <a:r>
              <a:rPr lang="en-US" b="1" dirty="0" smtClean="0">
                <a:solidFill>
                  <a:srgbClr val="00B050"/>
                </a:solidFill>
              </a:rPr>
              <a:t>'queue[</a:t>
            </a:r>
            <a:r>
              <a:rPr lang="en-US" b="1" dirty="0" err="1" smtClean="0">
                <a:solidFill>
                  <a:srgbClr val="00B050"/>
                </a:solidFill>
              </a:rPr>
              <a:t>i</a:t>
            </a:r>
            <a:r>
              <a:rPr lang="en-US" b="1" dirty="0" smtClean="0">
                <a:solidFill>
                  <a:srgbClr val="00B050"/>
                </a:solidFill>
              </a:rPr>
              <a:t>]' </a:t>
            </a:r>
            <a:r>
              <a:rPr lang="en-US" dirty="0" smtClean="0"/>
              <a:t>value and increment </a:t>
            </a:r>
            <a:r>
              <a:rPr lang="en-US" b="1" dirty="0" smtClean="0">
                <a:solidFill>
                  <a:srgbClr val="00B050"/>
                </a:solidFill>
              </a:rPr>
              <a:t>'</a:t>
            </a:r>
            <a:r>
              <a:rPr lang="en-US" b="1" dirty="0" err="1" smtClean="0">
                <a:solidFill>
                  <a:srgbClr val="00B050"/>
                </a:solidFill>
              </a:rPr>
              <a:t>i</a:t>
            </a:r>
            <a:r>
              <a:rPr lang="en-US" b="1" dirty="0" smtClean="0">
                <a:solidFill>
                  <a:srgbClr val="00B050"/>
                </a:solidFill>
              </a:rPr>
              <a:t>'</a:t>
            </a:r>
            <a:r>
              <a:rPr lang="en-US" dirty="0" smtClean="0"/>
              <a:t> value by one (</a:t>
            </a:r>
            <a:r>
              <a:rPr lang="en-US" b="1" dirty="0" err="1" smtClean="0">
                <a:solidFill>
                  <a:srgbClr val="00B050"/>
                </a:solidFill>
              </a:rPr>
              <a:t>i</a:t>
            </a:r>
            <a:r>
              <a:rPr lang="en-US" b="1" dirty="0" smtClean="0">
                <a:solidFill>
                  <a:srgbClr val="00B050"/>
                </a:solidFill>
              </a:rPr>
              <a:t>++). </a:t>
            </a:r>
            <a:r>
              <a:rPr lang="en-US" dirty="0" smtClean="0"/>
              <a:t>Repeat the same until </a:t>
            </a:r>
            <a:r>
              <a:rPr lang="en-US" b="1" dirty="0" smtClean="0">
                <a:solidFill>
                  <a:srgbClr val="00B050"/>
                </a:solidFill>
              </a:rPr>
              <a:t>'</a:t>
            </a:r>
            <a:r>
              <a:rPr lang="en-US" b="1" dirty="0" err="1" smtClean="0">
                <a:solidFill>
                  <a:srgbClr val="00B050"/>
                </a:solidFill>
              </a:rPr>
              <a:t>i</a:t>
            </a:r>
            <a:r>
              <a:rPr lang="en-US" b="1" dirty="0" smtClean="0">
                <a:solidFill>
                  <a:srgbClr val="00B050"/>
                </a:solidFill>
              </a:rPr>
              <a:t>'</a:t>
            </a:r>
            <a:r>
              <a:rPr lang="en-US" dirty="0" smtClean="0"/>
              <a:t> value reaches to </a:t>
            </a:r>
            <a:r>
              <a:rPr lang="en-US" b="1" dirty="0" smtClean="0">
                <a:solidFill>
                  <a:srgbClr val="00B050"/>
                </a:solidFill>
              </a:rPr>
              <a:t>rear (</a:t>
            </a:r>
            <a:r>
              <a:rPr lang="en-US" b="1" dirty="0" err="1" smtClean="0">
                <a:solidFill>
                  <a:srgbClr val="00B050"/>
                </a:solidFill>
              </a:rPr>
              <a:t>i</a:t>
            </a:r>
            <a:r>
              <a:rPr lang="en-US" b="1" dirty="0" smtClean="0">
                <a:solidFill>
                  <a:srgbClr val="00B050"/>
                </a:solidFill>
              </a:rPr>
              <a:t> &lt;= rear</a:t>
            </a:r>
            <a:r>
              <a:rPr lang="en-US" dirty="0" smtClean="0"/>
              <a:t>)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5" name="Picture 4" descr="Array Representation / Memory Representation of Queu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4419600"/>
            <a:ext cx="6629400" cy="2057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queue-array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066800"/>
            <a:ext cx="8001000" cy="41814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1940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Coding for Queue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7994" t="11494" r="18555" b="12644"/>
          <a:stretch>
            <a:fillRect/>
          </a:stretch>
        </p:blipFill>
        <p:spPr bwMode="auto">
          <a:xfrm>
            <a:off x="1905000" y="457200"/>
            <a:ext cx="51054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7994" t="11785" r="17608" b="17503"/>
          <a:stretch>
            <a:fillRect/>
          </a:stretch>
        </p:blipFill>
        <p:spPr bwMode="auto">
          <a:xfrm>
            <a:off x="990600" y="381000"/>
            <a:ext cx="81534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OUTPUT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460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3258" t="17503" r="18555" b="10102"/>
          <a:stretch>
            <a:fillRect/>
          </a:stretch>
        </p:blipFill>
        <p:spPr bwMode="auto">
          <a:xfrm>
            <a:off x="838200" y="1371600"/>
            <a:ext cx="79248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Autofit/>
          </a:bodyPr>
          <a:lstStyle/>
          <a:p>
            <a:r>
              <a:rPr lang="en-US" sz="7200" b="1" dirty="0" smtClean="0">
                <a:solidFill>
                  <a:srgbClr val="00B050"/>
                </a:solidFill>
              </a:rPr>
              <a:t>Thank You</a:t>
            </a:r>
            <a:endParaRPr lang="en-US" sz="72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547</Words>
  <Application>Microsoft Office PowerPoint</Application>
  <PresentationFormat>On-screen Show (4:3)</PresentationFormat>
  <Paragraphs>151</Paragraphs>
  <Slides>34</Slides>
  <Notes>0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QUEUE </vt:lpstr>
      <vt:lpstr>Slide 2</vt:lpstr>
      <vt:lpstr>Content</vt:lpstr>
      <vt:lpstr>What is a Queue? </vt:lpstr>
      <vt:lpstr>Slide 5</vt:lpstr>
      <vt:lpstr>QUEUE </vt:lpstr>
      <vt:lpstr>QUEUE</vt:lpstr>
      <vt:lpstr>Principle</vt:lpstr>
      <vt:lpstr>Operations on a Queue </vt:lpstr>
      <vt:lpstr>Queue data structure can be implemented in two ways.</vt:lpstr>
      <vt:lpstr>Queue data structure can be implemented in two ways.</vt:lpstr>
      <vt:lpstr>Queue data structure can be implemented in two ways.</vt:lpstr>
      <vt:lpstr>Queue Datastructure Using Array </vt:lpstr>
      <vt:lpstr>Queue Datastructure Using Array </vt:lpstr>
      <vt:lpstr>Queue Data structure Using Array </vt:lpstr>
      <vt:lpstr>enQueue Operation</vt:lpstr>
      <vt:lpstr>enQueue(value) - Inserting value into the queue </vt:lpstr>
      <vt:lpstr>enQueue(value) - Inserting value into the queue </vt:lpstr>
      <vt:lpstr>Slide 19</vt:lpstr>
      <vt:lpstr>enQueue(value) - Inserting value into the queue</vt:lpstr>
      <vt:lpstr>DeQueue Operation</vt:lpstr>
      <vt:lpstr>deQueue() - (To delete an element from the queue) </vt:lpstr>
      <vt:lpstr>deQueue() - (To delete an element from the queue) </vt:lpstr>
      <vt:lpstr>Slide 24</vt:lpstr>
      <vt:lpstr>deQueue() - (To delete an element from the queue) </vt:lpstr>
      <vt:lpstr>Display Operation</vt:lpstr>
      <vt:lpstr>display() - (To display the elements of the queue) </vt:lpstr>
      <vt:lpstr>display() - (To display the elements of the queue) </vt:lpstr>
      <vt:lpstr>Slide 29</vt:lpstr>
      <vt:lpstr>Coding for Queue</vt:lpstr>
      <vt:lpstr>Slide 31</vt:lpstr>
      <vt:lpstr>Slide 32</vt:lpstr>
      <vt:lpstr>OUTPUT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QUEUE </dc:title>
  <dc:creator>Student</dc:creator>
  <cp:lastModifiedBy>Exam</cp:lastModifiedBy>
  <cp:revision>195</cp:revision>
  <dcterms:created xsi:type="dcterms:W3CDTF">2019-07-27T06:58:34Z</dcterms:created>
  <dcterms:modified xsi:type="dcterms:W3CDTF">2020-06-15T04:23:57Z</dcterms:modified>
</cp:coreProperties>
</file>