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6" r:id="rId4"/>
    <p:sldId id="282" r:id="rId5"/>
    <p:sldId id="294" r:id="rId6"/>
    <p:sldId id="295" r:id="rId7"/>
    <p:sldId id="297" r:id="rId8"/>
    <p:sldId id="283" r:id="rId9"/>
    <p:sldId id="258" r:id="rId10"/>
    <p:sldId id="287" r:id="rId11"/>
    <p:sldId id="289" r:id="rId12"/>
    <p:sldId id="298" r:id="rId13"/>
    <p:sldId id="259" r:id="rId14"/>
    <p:sldId id="264" r:id="rId15"/>
    <p:sldId id="263" r:id="rId16"/>
    <p:sldId id="277" r:id="rId17"/>
    <p:sldId id="260" r:id="rId18"/>
    <p:sldId id="278" r:id="rId19"/>
    <p:sldId id="261" r:id="rId20"/>
    <p:sldId id="279" r:id="rId21"/>
    <p:sldId id="265" r:id="rId22"/>
    <p:sldId id="280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75" autoAdjust="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0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B050"/>
                </a:solidFill>
              </a:rPr>
              <a:t>Queue Linked List</a:t>
            </a:r>
            <a:endParaRPr lang="en-US" sz="72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6576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Terminology: Front, Rear, Node, Data, Next, NULL</a:t>
            </a:r>
          </a:p>
          <a:p>
            <a:r>
              <a:rPr lang="en-US" b="1" dirty="0" smtClean="0"/>
              <a:t>Operations: Enqueue( ), Dequeue( ), Display()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Queue using SLL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7705" t="13433" r="15205" b="31343"/>
          <a:stretch>
            <a:fillRect/>
          </a:stretch>
        </p:blipFill>
        <p:spPr bwMode="auto">
          <a:xfrm>
            <a:off x="457200" y="16764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66800" y="2057400"/>
            <a:ext cx="1600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Front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1981200"/>
            <a:ext cx="1600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Rear</a:t>
            </a:r>
            <a:endParaRPr lang="en-US" sz="2800" b="1" dirty="0"/>
          </a:p>
        </p:txBody>
      </p:sp>
      <p:sp>
        <p:nvSpPr>
          <p:cNvPr id="7" name="Curved Up Arrow 6"/>
          <p:cNvSpPr/>
          <p:nvPr/>
        </p:nvSpPr>
        <p:spPr>
          <a:xfrm rot="16200000">
            <a:off x="7810500" y="2476500"/>
            <a:ext cx="1295400" cy="6096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Content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What is Queue Single linked list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Queue working principle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What is node?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Node Structure.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Operations on Queue SLL.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What is Queue Single linked list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List: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collection of number of  elements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SLL</a:t>
            </a:r>
            <a:r>
              <a:rPr lang="en-US" dirty="0" smtClean="0">
                <a:solidFill>
                  <a:srgbClr val="00B050"/>
                </a:solidFill>
              </a:rPr>
              <a:t>: </a:t>
            </a:r>
            <a:r>
              <a:rPr lang="en-US" dirty="0" smtClean="0"/>
              <a:t>SLL is linear Data Structure. </a:t>
            </a:r>
          </a:p>
          <a:p>
            <a:r>
              <a:rPr lang="en-US" dirty="0" smtClean="0"/>
              <a:t>It is also a collection of elements(nodes) but every element is linked with next element(node) by address.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Queue SLL</a:t>
            </a:r>
            <a:r>
              <a:rPr lang="en-US" dirty="0" smtClean="0"/>
              <a:t>: Implement the queue data structure with single linked list concept.</a:t>
            </a:r>
          </a:p>
          <a:p>
            <a:r>
              <a:rPr lang="en-US" dirty="0" smtClean="0"/>
              <a:t>The Problem with queue using array is fixed size. But Queue using SLL is unlimited size.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Queue SLL uses two pointer fields </a:t>
            </a:r>
          </a:p>
          <a:p>
            <a:r>
              <a:rPr lang="en-US" dirty="0" smtClean="0"/>
              <a:t>1) Front: it is used for delete the elements from the list</a:t>
            </a:r>
          </a:p>
          <a:p>
            <a:r>
              <a:rPr lang="en-US" dirty="0" smtClean="0"/>
              <a:t>2) Rear: it is used to insert the elements into the list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What is Queue Single linked list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Queue using SLL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7705" t="13433" r="15205" b="31343"/>
          <a:stretch>
            <a:fillRect/>
          </a:stretch>
        </p:blipFill>
        <p:spPr bwMode="auto">
          <a:xfrm>
            <a:off x="457200" y="16764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66800" y="2057400"/>
            <a:ext cx="1600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Front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1981200"/>
            <a:ext cx="1600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Rear</a:t>
            </a:r>
            <a:endParaRPr lang="en-US" sz="2800" b="1" dirty="0"/>
          </a:p>
        </p:txBody>
      </p:sp>
      <p:sp>
        <p:nvSpPr>
          <p:cNvPr id="7" name="Curved Up Arrow 6"/>
          <p:cNvSpPr/>
          <p:nvPr/>
        </p:nvSpPr>
        <p:spPr>
          <a:xfrm rot="16200000">
            <a:off x="7810500" y="2476500"/>
            <a:ext cx="1295400" cy="6096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Queue working Principle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queue data structure, the insertion and deletion operations are performed based on 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 FIFO</a:t>
            </a:r>
            <a:r>
              <a:rPr lang="en-US" b="1" dirty="0" smtClean="0"/>
              <a:t> (</a:t>
            </a:r>
            <a:r>
              <a:rPr lang="en-US" b="1" dirty="0" smtClean="0">
                <a:solidFill>
                  <a:srgbClr val="00B050"/>
                </a:solidFill>
              </a:rPr>
              <a:t>F</a:t>
            </a:r>
            <a:r>
              <a:rPr lang="en-US" b="1" dirty="0" smtClean="0"/>
              <a:t>irst </a:t>
            </a:r>
            <a:r>
              <a:rPr lang="en-US" b="1" dirty="0" smtClean="0">
                <a:solidFill>
                  <a:srgbClr val="00B050"/>
                </a:solidFill>
              </a:rPr>
              <a:t>I</a:t>
            </a:r>
            <a:r>
              <a:rPr lang="en-US" b="1" dirty="0" smtClean="0"/>
              <a:t>n </a:t>
            </a:r>
            <a:r>
              <a:rPr lang="en-US" b="1" dirty="0" smtClean="0">
                <a:solidFill>
                  <a:srgbClr val="00B050"/>
                </a:solidFill>
              </a:rPr>
              <a:t>F</a:t>
            </a:r>
            <a:r>
              <a:rPr lang="en-US" b="1" dirty="0" smtClean="0"/>
              <a:t>irst </a:t>
            </a:r>
            <a:r>
              <a:rPr lang="en-US" b="1" dirty="0" smtClean="0">
                <a:solidFill>
                  <a:srgbClr val="00B050"/>
                </a:solidFill>
              </a:rPr>
              <a:t>O</a:t>
            </a:r>
            <a:r>
              <a:rPr lang="en-US" b="1" dirty="0" smtClean="0"/>
              <a:t>ut)</a:t>
            </a:r>
            <a:r>
              <a:rPr lang="en-US" dirty="0" smtClean="0"/>
              <a:t> principle.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q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05200"/>
            <a:ext cx="2762250" cy="1657350"/>
          </a:xfrm>
          <a:prstGeom prst="rect">
            <a:avLst/>
          </a:prstGeom>
        </p:spPr>
      </p:pic>
      <p:pic>
        <p:nvPicPr>
          <p:cNvPr id="5" name="Picture 4" descr="q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429000"/>
            <a:ext cx="5715000" cy="195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What is node?</a:t>
            </a: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single element in a List is called “Node”.</a:t>
            </a:r>
          </a:p>
          <a:p>
            <a:r>
              <a:rPr lang="en-US" dirty="0" smtClean="0"/>
              <a:t>Node contains two fields</a:t>
            </a:r>
          </a:p>
          <a:p>
            <a:pPr>
              <a:buNone/>
            </a:pPr>
            <a:r>
              <a:rPr lang="en-US" dirty="0" smtClean="0"/>
              <a:t> 1) Data filed-it holds data(element value)</a:t>
            </a:r>
          </a:p>
          <a:p>
            <a:pPr>
              <a:buNone/>
            </a:pPr>
            <a:r>
              <a:rPr lang="en-US" dirty="0" smtClean="0"/>
              <a:t> 2) Next field- it holds address of next node</a:t>
            </a:r>
          </a:p>
          <a:p>
            <a:r>
              <a:rPr lang="en-US" dirty="0" smtClean="0"/>
              <a:t>Every node has it’s own address value in the memory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3657600"/>
            <a:ext cx="198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Node</a:t>
            </a:r>
          </a:p>
          <a:p>
            <a:r>
              <a:rPr lang="en-US" sz="4800" dirty="0" smtClean="0"/>
              <a:t>100</a:t>
            </a:r>
            <a:endParaRPr lang="en-US" sz="4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09800" y="2133600"/>
          <a:ext cx="3962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</a:tblGrid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>
                          <a:effectLst>
                            <a:innerShdw blurRad="63500" dist="50800" dir="27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Data</a:t>
                      </a:r>
                      <a:endParaRPr lang="en-US" sz="5400" dirty="0">
                        <a:effectLst>
                          <a:innerShdw blurRad="63500" dist="50800" dir="27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kern="1200" dirty="0" smtClean="0">
                          <a:solidFill>
                            <a:schemeClr val="lt1"/>
                          </a:solidFill>
                          <a:effectLst>
                            <a:innerShdw blurRad="63500" dist="50800" dir="2700000">
                              <a:prstClr val="black">
                                <a:alpha val="50000"/>
                              </a:prstClr>
                            </a:innerShdw>
                          </a:effectLst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Node Structure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Structure </a:t>
            </a:r>
            <a:r>
              <a:rPr lang="en-US" dirty="0" smtClean="0">
                <a:solidFill>
                  <a:srgbClr val="00B050"/>
                </a:solidFill>
              </a:rPr>
              <a:t>Node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data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Structure Node *</a:t>
            </a:r>
            <a:r>
              <a:rPr lang="en-US" dirty="0" smtClean="0">
                <a:solidFill>
                  <a:srgbClr val="00B0F0"/>
                </a:solidFill>
              </a:rPr>
              <a:t>Next;</a:t>
            </a:r>
          </a:p>
          <a:p>
            <a:pPr>
              <a:buNone/>
            </a:pPr>
            <a:r>
              <a:rPr lang="en-US" dirty="0" smtClean="0"/>
              <a:t>}*</a:t>
            </a:r>
            <a:r>
              <a:rPr lang="en-US" dirty="0" smtClean="0">
                <a:solidFill>
                  <a:srgbClr val="FF0000"/>
                </a:solidFill>
              </a:rPr>
              <a:t>front=NULL,*rear=NULL</a:t>
            </a:r>
            <a:r>
              <a:rPr lang="en-US" dirty="0" smtClean="0"/>
              <a:t>;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95800" y="2133600"/>
          <a:ext cx="3962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</a:tblGrid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Data</a:t>
                      </a:r>
                      <a:endParaRPr lang="en-US" sz="5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62600" y="32004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Node</a:t>
            </a:r>
          </a:p>
          <a:p>
            <a:r>
              <a:rPr lang="en-US" sz="4800" dirty="0" smtClean="0"/>
              <a:t>100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/>
            </a:r>
            <a:br>
              <a:rPr lang="en-US" sz="4900" b="1" dirty="0" smtClean="0">
                <a:solidFill>
                  <a:srgbClr val="FF0000"/>
                </a:solidFill>
              </a:rPr>
            </a:br>
            <a:r>
              <a:rPr lang="en-US" sz="4900" b="1" dirty="0" smtClean="0">
                <a:solidFill>
                  <a:srgbClr val="FF0000"/>
                </a:solidFill>
              </a:rPr>
              <a:t>Operations on SLL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Enqueue(): </a:t>
            </a:r>
            <a:r>
              <a:rPr lang="en-US" dirty="0" smtClean="0"/>
              <a:t>it is used to insert the node at Rear.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Dequeue(): </a:t>
            </a:r>
            <a:r>
              <a:rPr lang="en-US" dirty="0" smtClean="0"/>
              <a:t>it is used to delete the node at Front.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Display(): </a:t>
            </a:r>
            <a:r>
              <a:rPr lang="en-US" dirty="0" smtClean="0"/>
              <a:t>it is used to display the nodes from the list.</a:t>
            </a:r>
          </a:p>
          <a:p>
            <a:pPr marL="1828800" lvl="3" indent="-45720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Algorithm for Enqueue()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err="1" smtClean="0"/>
              <a:t>enqueue</a:t>
            </a:r>
            <a:r>
              <a:rPr lang="en-US" b="1" dirty="0" smtClean="0"/>
              <a:t>(value) :</a:t>
            </a:r>
            <a:r>
              <a:rPr lang="en-US" dirty="0" smtClean="0"/>
              <a:t>It is used  inserting an element into the Queue</a:t>
            </a:r>
          </a:p>
          <a:p>
            <a:pPr>
              <a:buNone/>
            </a:pPr>
            <a:r>
              <a:rPr lang="en-US" b="1" dirty="0" smtClean="0"/>
              <a:t>Step 1 :</a:t>
            </a:r>
            <a:r>
              <a:rPr lang="en-US" dirty="0" smtClean="0"/>
              <a:t>Create a </a:t>
            </a:r>
            <a:r>
              <a:rPr lang="en-US" b="1" dirty="0" smtClean="0"/>
              <a:t>NewNode</a:t>
            </a:r>
            <a:r>
              <a:rPr lang="en-US" dirty="0" smtClean="0"/>
              <a:t> with given value and set ‘</a:t>
            </a:r>
            <a:r>
              <a:rPr lang="en-US" b="1" dirty="0" smtClean="0"/>
              <a:t>NewNode → next</a:t>
            </a:r>
            <a:r>
              <a:rPr lang="en-US" dirty="0" smtClean="0"/>
              <a:t>' to </a:t>
            </a:r>
            <a:r>
              <a:rPr lang="en-US" b="1" dirty="0" smtClean="0"/>
              <a:t>NULL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Step 2 :</a:t>
            </a:r>
            <a:r>
              <a:rPr lang="en-US" dirty="0" smtClean="0"/>
              <a:t>Check whether queue is </a:t>
            </a:r>
            <a:r>
              <a:rPr lang="en-US" b="1" dirty="0" smtClean="0"/>
              <a:t>Empty</a:t>
            </a:r>
            <a:r>
              <a:rPr lang="en-US" dirty="0" smtClean="0"/>
              <a:t> (</a:t>
            </a:r>
            <a:r>
              <a:rPr lang="en-US" b="1" dirty="0" smtClean="0"/>
              <a:t>rear</a:t>
            </a:r>
            <a:r>
              <a:rPr lang="en-US" dirty="0" smtClean="0"/>
              <a:t> == </a:t>
            </a:r>
            <a:r>
              <a:rPr lang="en-US" b="1" dirty="0" smtClean="0"/>
              <a:t>NULL &amp;&amp; front==NULL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b="1" dirty="0" smtClean="0"/>
              <a:t>Step 3 : </a:t>
            </a:r>
            <a:r>
              <a:rPr lang="en-US" dirty="0" smtClean="0"/>
              <a:t>If it is </a:t>
            </a:r>
            <a:r>
              <a:rPr lang="en-US" b="1" dirty="0" smtClean="0"/>
              <a:t>Empty</a:t>
            </a:r>
            <a:r>
              <a:rPr lang="en-US" dirty="0" smtClean="0"/>
              <a:t> then, set </a:t>
            </a:r>
            <a:r>
              <a:rPr lang="en-US" b="1" dirty="0" smtClean="0"/>
              <a:t>front</a:t>
            </a:r>
            <a:r>
              <a:rPr lang="en-US" dirty="0" smtClean="0"/>
              <a:t> = </a:t>
            </a:r>
            <a:r>
              <a:rPr lang="en-US" b="1" dirty="0" smtClean="0"/>
              <a:t>NewNode</a:t>
            </a:r>
            <a:r>
              <a:rPr lang="en-US" dirty="0" smtClean="0"/>
              <a:t> and </a:t>
            </a:r>
            <a:r>
              <a:rPr lang="en-US" b="1" dirty="0" smtClean="0"/>
              <a:t>rear</a:t>
            </a:r>
            <a:r>
              <a:rPr lang="en-US" dirty="0" smtClean="0"/>
              <a:t> = </a:t>
            </a:r>
            <a:r>
              <a:rPr lang="en-US" b="1" dirty="0" smtClean="0"/>
              <a:t>NewNode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Step 4 : </a:t>
            </a:r>
            <a:r>
              <a:rPr lang="en-US" dirty="0" smtClean="0"/>
              <a:t>If it is </a:t>
            </a:r>
            <a:r>
              <a:rPr lang="en-US" b="1" dirty="0" smtClean="0"/>
              <a:t>Not Empty</a:t>
            </a:r>
            <a:r>
              <a:rPr lang="en-US" dirty="0" smtClean="0"/>
              <a:t> then, </a:t>
            </a:r>
          </a:p>
          <a:p>
            <a:pPr>
              <a:buNone/>
            </a:pPr>
            <a:r>
              <a:rPr lang="en-US" dirty="0" smtClean="0"/>
              <a:t>set </a:t>
            </a:r>
            <a:r>
              <a:rPr lang="en-US" b="1" dirty="0" smtClean="0"/>
              <a:t>rear → next</a:t>
            </a:r>
            <a:r>
              <a:rPr lang="en-US" dirty="0" smtClean="0"/>
              <a:t> = </a:t>
            </a:r>
            <a:r>
              <a:rPr lang="en-US" b="1" dirty="0" smtClean="0"/>
              <a:t>NewNode</a:t>
            </a:r>
            <a:r>
              <a:rPr lang="en-US" dirty="0" smtClean="0"/>
              <a:t> and </a:t>
            </a:r>
            <a:r>
              <a:rPr lang="en-US" b="1" dirty="0" smtClean="0"/>
              <a:t>rear</a:t>
            </a:r>
            <a:r>
              <a:rPr lang="en-US" dirty="0" smtClean="0"/>
              <a:t> = </a:t>
            </a:r>
            <a:r>
              <a:rPr lang="en-US" b="1" dirty="0" smtClean="0"/>
              <a:t>NewNode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981200"/>
          <a:ext cx="1676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12954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3400" y="3352801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100</a:t>
            </a:r>
          </a:p>
          <a:p>
            <a:r>
              <a:rPr lang="en-US" sz="3200" dirty="0" smtClean="0"/>
              <a:t>Node 1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381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7620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1)Before creating first node :: Assign </a:t>
            </a:r>
            <a:r>
              <a:rPr lang="en-US" b="1" dirty="0" smtClean="0">
                <a:solidFill>
                  <a:srgbClr val="FF0000"/>
                </a:solidFill>
              </a:rPr>
              <a:t>front=rear=NULL 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57200" y="1524000"/>
          <a:ext cx="1676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62000" y="152400"/>
            <a:ext cx="701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Connecting nodes by address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1800" y="2590800"/>
            <a:ext cx="493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Node1=(*</a:t>
            </a:r>
            <a:r>
              <a:rPr lang="en-US" dirty="0" err="1" smtClean="0"/>
              <a:t>struct</a:t>
            </a:r>
            <a:r>
              <a:rPr lang="en-US" dirty="0" smtClean="0"/>
              <a:t> Node)</a:t>
            </a:r>
            <a:r>
              <a:rPr lang="en-US" dirty="0" err="1" smtClean="0"/>
              <a:t>malloc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(*</a:t>
            </a:r>
            <a:r>
              <a:rPr lang="en-US" dirty="0" err="1" smtClean="0"/>
              <a:t>struct</a:t>
            </a:r>
            <a:r>
              <a:rPr lang="en-US" dirty="0" smtClean="0"/>
              <a:t> Node);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3048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Node1-&gt;data=10;</a:t>
            </a:r>
          </a:p>
          <a:p>
            <a:r>
              <a:rPr lang="en-US" dirty="0" smtClean="0"/>
              <a:t>Node1-&gt;next=NULL;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425827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i.e</a:t>
            </a:r>
            <a:r>
              <a:rPr lang="en-US" dirty="0" smtClean="0"/>
              <a:t>:</a:t>
            </a:r>
          </a:p>
          <a:p>
            <a:r>
              <a:rPr lang="en-US" dirty="0" smtClean="0"/>
              <a:t>100-&gt;data=10;</a:t>
            </a:r>
          </a:p>
          <a:p>
            <a:r>
              <a:rPr lang="en-US" dirty="0" smtClean="0"/>
              <a:t>100-&gt;next=NULL;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0" y="38100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If(front==NULL &amp;&amp; rear==NULL)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front=rear=node1;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990600" y="5269468"/>
            <a:ext cx="7160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( first node of list is called “</a:t>
            </a:r>
            <a:r>
              <a:rPr lang="en-US" b="1" dirty="0" smtClean="0">
                <a:solidFill>
                  <a:srgbClr val="FF0000"/>
                </a:solidFill>
              </a:rPr>
              <a:t>Front</a:t>
            </a:r>
            <a:r>
              <a:rPr lang="en-US" b="1" dirty="0" smtClean="0">
                <a:solidFill>
                  <a:srgbClr val="00B050"/>
                </a:solidFill>
              </a:rPr>
              <a:t>”  and last node is called ”</a:t>
            </a:r>
            <a:r>
              <a:rPr lang="en-US" b="1" dirty="0" smtClean="0">
                <a:solidFill>
                  <a:srgbClr val="FF0000"/>
                </a:solidFill>
              </a:rPr>
              <a:t>rear </a:t>
            </a:r>
            <a:r>
              <a:rPr lang="en-US" b="1" dirty="0" smtClean="0">
                <a:solidFill>
                  <a:srgbClr val="00B050"/>
                </a:solidFill>
              </a:rPr>
              <a:t>” in QSLL.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8" grpId="0"/>
      <p:bldP spid="10" grpId="0"/>
      <p:bldP spid="11" grpId="0"/>
      <p:bldP spid="12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2133600"/>
          <a:ext cx="1676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3400" y="3352801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381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7200" y="10668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Front=rear=100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Curved Left Arrow 19"/>
          <p:cNvSpPr/>
          <p:nvPr/>
        </p:nvSpPr>
        <p:spPr>
          <a:xfrm rot="11311438">
            <a:off x="-44049" y="1250372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048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creating first node Head=first node address</a:t>
            </a:r>
          </a:p>
          <a:p>
            <a:r>
              <a:rPr lang="en-US" dirty="0"/>
              <a:t> </a:t>
            </a:r>
            <a:r>
              <a:rPr lang="en-US" dirty="0" err="1" smtClean="0"/>
              <a:t>i.e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front=rear=100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0" y="1676400"/>
          <a:ext cx="1676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4478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2954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09800" y="1219200"/>
          <a:ext cx="1447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572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Front=rear=100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11311438">
            <a:off x="-119822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0" y="1676400"/>
            <a:ext cx="493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Node2=(*</a:t>
            </a:r>
            <a:r>
              <a:rPr lang="en-US" dirty="0" err="1" smtClean="0"/>
              <a:t>struct</a:t>
            </a:r>
            <a:r>
              <a:rPr lang="en-US" dirty="0" smtClean="0"/>
              <a:t> Node)</a:t>
            </a:r>
            <a:r>
              <a:rPr lang="en-US" dirty="0" err="1" smtClean="0"/>
              <a:t>malloc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(*</a:t>
            </a:r>
            <a:r>
              <a:rPr lang="en-US" dirty="0" err="1" smtClean="0"/>
              <a:t>struct</a:t>
            </a:r>
            <a:r>
              <a:rPr lang="en-US" dirty="0" smtClean="0"/>
              <a:t> Node);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0" y="2286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Node2-&gt;data=20;</a:t>
            </a:r>
          </a:p>
          <a:p>
            <a:r>
              <a:rPr lang="en-US" dirty="0" smtClean="0"/>
              <a:t>Node2-&gt;next=NULL;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2286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90600" y="2286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384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20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9718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00600" y="33528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If(front==NULL &amp;&amp; rear==NULL)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front=rear=node2;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09800" y="1219200"/>
          <a:ext cx="1447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609600"/>
            <a:ext cx="11430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11311438">
            <a:off x="-119822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2438400"/>
            <a:ext cx="304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rear-&gt;next=node2;</a:t>
            </a:r>
          </a:p>
          <a:p>
            <a:r>
              <a:rPr lang="en-US" dirty="0" smtClean="0"/>
              <a:t>Rear=newNode;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2362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2209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NULL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" y="1524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0" y="6096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Rear=200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Curved Left Arrow 19"/>
          <p:cNvSpPr/>
          <p:nvPr/>
        </p:nvSpPr>
        <p:spPr>
          <a:xfrm rot="10249562" flipH="1">
            <a:off x="3543013" y="503771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1295400"/>
          <a:ext cx="12954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133600" y="1371600"/>
          <a:ext cx="1447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371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838200"/>
            <a:ext cx="12954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10608198">
            <a:off x="-298616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0" y="381000"/>
            <a:ext cx="493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Node3=(*</a:t>
            </a:r>
            <a:r>
              <a:rPr lang="en-US" dirty="0" err="1" smtClean="0"/>
              <a:t>struct</a:t>
            </a:r>
            <a:r>
              <a:rPr lang="en-US" dirty="0" smtClean="0"/>
              <a:t> Node)</a:t>
            </a:r>
            <a:r>
              <a:rPr lang="en-US" dirty="0" err="1" smtClean="0"/>
              <a:t>malloc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(*</a:t>
            </a:r>
            <a:r>
              <a:rPr lang="en-US" dirty="0" err="1" smtClean="0"/>
              <a:t>struct</a:t>
            </a:r>
            <a:r>
              <a:rPr lang="en-US" dirty="0" smtClean="0"/>
              <a:t> Node);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00800" y="12192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Node3-&gt;data=30;</a:t>
            </a:r>
          </a:p>
          <a:p>
            <a:r>
              <a:rPr lang="en-US" dirty="0" smtClean="0"/>
              <a:t>Node3-&gt;next=NULL;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1148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30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019800" y="27432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If(front==NULL &amp;&amp; rear==NULL)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front=rear=node3;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86000" y="838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rear=200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4" grpId="0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1295400"/>
          <a:ext cx="12954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133600" y="13716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371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4800" y="381000"/>
            <a:ext cx="11430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11311438">
            <a:off x="-119823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9800" y="2492276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rear-&gt;next=node3;</a:t>
            </a:r>
          </a:p>
          <a:p>
            <a:r>
              <a:rPr lang="en-US" dirty="0" smtClean="0"/>
              <a:t>Rear=newNode;</a:t>
            </a: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7432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43200" y="2438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300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286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rear=200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6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rear=300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0249562" flipH="1">
            <a:off x="5219413" y="503771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962400" y="1219200"/>
          <a:ext cx="1524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057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8674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04800" y="457200"/>
            <a:ext cx="11430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Curved Left Arrow 22"/>
          <p:cNvSpPr/>
          <p:nvPr/>
        </p:nvSpPr>
        <p:spPr>
          <a:xfrm rot="11311438">
            <a:off x="-119823" y="6455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386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rear=300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057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8674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04800" y="457200"/>
            <a:ext cx="1219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Curved Left Arrow 22"/>
          <p:cNvSpPr/>
          <p:nvPr/>
        </p:nvSpPr>
        <p:spPr>
          <a:xfrm rot="11311438">
            <a:off x="-119823" y="6455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436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rear=400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Curved Left Arrow 24"/>
          <p:cNvSpPr/>
          <p:nvPr/>
        </p:nvSpPr>
        <p:spPr>
          <a:xfrm rot="10800000" flipH="1">
            <a:off x="6962911" y="668125"/>
            <a:ext cx="889809" cy="148020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1430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rear=400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219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992758" y="501743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Algorithm for Dequeue()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err="1" smtClean="0"/>
              <a:t>dequeue</a:t>
            </a:r>
            <a:r>
              <a:rPr lang="en-US" b="1" dirty="0" smtClean="0"/>
              <a:t>(): </a:t>
            </a:r>
            <a:r>
              <a:rPr lang="en-US" dirty="0" smtClean="0"/>
              <a:t>Deleting an Element from Queue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1:</a:t>
            </a:r>
            <a:r>
              <a:rPr lang="en-US" b="1" dirty="0" smtClean="0"/>
              <a:t> </a:t>
            </a:r>
            <a:r>
              <a:rPr lang="en-US" dirty="0" smtClean="0"/>
              <a:t>Check whether </a:t>
            </a:r>
            <a:r>
              <a:rPr lang="en-US" b="1" dirty="0" smtClean="0"/>
              <a:t>queue</a:t>
            </a:r>
            <a:r>
              <a:rPr lang="en-US" dirty="0" smtClean="0"/>
              <a:t> is </a:t>
            </a:r>
            <a:r>
              <a:rPr lang="en-US" b="1" dirty="0" smtClean="0"/>
              <a:t>Empty</a:t>
            </a: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	(</a:t>
            </a:r>
            <a:r>
              <a:rPr lang="en-US" b="1" dirty="0" smtClean="0">
                <a:solidFill>
                  <a:srgbClr val="00B050"/>
                </a:solidFill>
              </a:rPr>
              <a:t>front == NULL &amp;&amp; rear==NULL</a:t>
            </a:r>
            <a:r>
              <a:rPr lang="en-US" dirty="0" smtClean="0">
                <a:solidFill>
                  <a:srgbClr val="00B050"/>
                </a:solidFill>
              </a:rPr>
              <a:t>).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2 :</a:t>
            </a:r>
            <a:r>
              <a:rPr lang="en-US" b="1" dirty="0" smtClean="0"/>
              <a:t> </a:t>
            </a:r>
            <a:r>
              <a:rPr lang="en-US" dirty="0" smtClean="0"/>
              <a:t>If it is</a:t>
            </a:r>
            <a:r>
              <a:rPr lang="en-US" dirty="0" smtClean="0">
                <a:solidFill>
                  <a:srgbClr val="00B050"/>
                </a:solidFill>
              </a:rPr>
              <a:t> </a:t>
            </a:r>
            <a:r>
              <a:rPr lang="en-US" b="1" dirty="0" smtClean="0">
                <a:solidFill>
                  <a:srgbClr val="00B050"/>
                </a:solidFill>
              </a:rPr>
              <a:t>Empty</a:t>
            </a:r>
            <a:r>
              <a:rPr lang="en-US" dirty="0" smtClean="0"/>
              <a:t>, then display </a:t>
            </a:r>
            <a:r>
              <a:rPr lang="en-US" b="1" dirty="0" smtClean="0"/>
              <a:t>"</a:t>
            </a:r>
            <a:r>
              <a:rPr lang="en-US" b="1" dirty="0" smtClean="0">
                <a:solidFill>
                  <a:srgbClr val="00B050"/>
                </a:solidFill>
              </a:rPr>
              <a:t>Queue is Empty, Deletion is not possible"</a:t>
            </a:r>
            <a:r>
              <a:rPr lang="en-US" dirty="0" smtClean="0"/>
              <a:t> and end from the function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3 :</a:t>
            </a:r>
            <a:r>
              <a:rPr lang="en-US" b="1" dirty="0" smtClean="0"/>
              <a:t>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Not Empty</a:t>
            </a:r>
            <a:r>
              <a:rPr lang="en-US" dirty="0" smtClean="0"/>
              <a:t> then, define a Node pointer </a:t>
            </a:r>
            <a:r>
              <a:rPr lang="en-US" dirty="0" smtClean="0">
                <a:solidFill>
                  <a:srgbClr val="00B050"/>
                </a:solidFill>
              </a:rPr>
              <a:t>'</a:t>
            </a:r>
            <a:r>
              <a:rPr lang="en-US" b="1" dirty="0" smtClean="0">
                <a:solidFill>
                  <a:srgbClr val="00B050"/>
                </a:solidFill>
              </a:rPr>
              <a:t>temp</a:t>
            </a:r>
            <a:r>
              <a:rPr lang="en-US" dirty="0" smtClean="0">
                <a:solidFill>
                  <a:srgbClr val="00B050"/>
                </a:solidFill>
              </a:rPr>
              <a:t>'</a:t>
            </a:r>
            <a:r>
              <a:rPr lang="en-US" dirty="0" smtClean="0"/>
              <a:t> and set it to </a:t>
            </a:r>
            <a:r>
              <a:rPr lang="en-US" dirty="0" smtClean="0">
                <a:solidFill>
                  <a:srgbClr val="00B050"/>
                </a:solidFill>
              </a:rPr>
              <a:t>'</a:t>
            </a:r>
            <a:r>
              <a:rPr lang="en-US" b="1" dirty="0" smtClean="0">
                <a:solidFill>
                  <a:srgbClr val="00B050"/>
                </a:solidFill>
              </a:rPr>
              <a:t>front</a:t>
            </a:r>
            <a:r>
              <a:rPr lang="en-US" dirty="0" smtClean="0">
                <a:solidFill>
                  <a:srgbClr val="00B050"/>
                </a:solidFill>
              </a:rPr>
              <a:t>'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4 :</a:t>
            </a:r>
            <a:r>
              <a:rPr lang="en-US" b="1" dirty="0" smtClean="0"/>
              <a:t> </a:t>
            </a:r>
            <a:r>
              <a:rPr lang="en-US" dirty="0" smtClean="0"/>
              <a:t>Then set </a:t>
            </a:r>
            <a:r>
              <a:rPr lang="en-US" dirty="0" smtClean="0">
                <a:solidFill>
                  <a:srgbClr val="00B050"/>
                </a:solidFill>
              </a:rPr>
              <a:t>'</a:t>
            </a:r>
            <a:r>
              <a:rPr lang="en-US" b="1" dirty="0" smtClean="0">
                <a:solidFill>
                  <a:srgbClr val="00B050"/>
                </a:solidFill>
              </a:rPr>
              <a:t>front</a:t>
            </a:r>
            <a:r>
              <a:rPr lang="en-US" dirty="0" smtClean="0">
                <a:solidFill>
                  <a:srgbClr val="00B050"/>
                </a:solidFill>
              </a:rPr>
              <a:t> = </a:t>
            </a:r>
            <a:r>
              <a:rPr lang="en-US" b="1" dirty="0" smtClean="0">
                <a:solidFill>
                  <a:srgbClr val="00B050"/>
                </a:solidFill>
              </a:rPr>
              <a:t>front → next</a:t>
            </a:r>
            <a:r>
              <a:rPr lang="en-US" dirty="0" smtClean="0">
                <a:solidFill>
                  <a:srgbClr val="00B050"/>
                </a:solidFill>
              </a:rPr>
              <a:t>' </a:t>
            </a:r>
            <a:r>
              <a:rPr lang="en-US" dirty="0" smtClean="0"/>
              <a:t>and delete </a:t>
            </a:r>
            <a:r>
              <a:rPr lang="en-US" dirty="0" smtClean="0">
                <a:solidFill>
                  <a:srgbClr val="00B050"/>
                </a:solidFill>
              </a:rPr>
              <a:t>'</a:t>
            </a:r>
            <a:r>
              <a:rPr lang="en-US" b="1" dirty="0" smtClean="0">
                <a:solidFill>
                  <a:srgbClr val="00B050"/>
                </a:solidFill>
              </a:rPr>
              <a:t>temp</a:t>
            </a:r>
            <a:r>
              <a:rPr lang="en-US" dirty="0" smtClean="0">
                <a:solidFill>
                  <a:srgbClr val="00B050"/>
                </a:solidFill>
              </a:rPr>
              <a:t>' (</a:t>
            </a:r>
            <a:r>
              <a:rPr lang="en-US" b="1" dirty="0" smtClean="0">
                <a:solidFill>
                  <a:srgbClr val="00B050"/>
                </a:solidFill>
              </a:rPr>
              <a:t>free(temp)</a:t>
            </a:r>
            <a:r>
              <a:rPr lang="en-US" dirty="0" smtClean="0">
                <a:solidFill>
                  <a:srgbClr val="00B050"/>
                </a:solidFill>
              </a:rPr>
              <a:t>).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219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992758" y="501743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098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219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496013" y="732372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" y="76200"/>
            <a:ext cx="1219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temp=100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98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Front=200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81200" y="4800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Free (temp)</a:t>
            </a:r>
            <a:endParaRPr lang="en-US" b="1" dirty="0"/>
          </a:p>
        </p:txBody>
      </p:sp>
      <p:sp>
        <p:nvSpPr>
          <p:cNvPr id="32" name="Curved Left Arrow 31"/>
          <p:cNvSpPr/>
          <p:nvPr/>
        </p:nvSpPr>
        <p:spPr>
          <a:xfrm rot="10800000">
            <a:off x="1708978" y="7217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25" grpId="0" animBg="1"/>
      <p:bldP spid="26" grpId="0" animBg="1"/>
      <p:bldP spid="29" grpId="0" animBg="1"/>
      <p:bldP spid="29" grpId="1" animBg="1"/>
      <p:bldP spid="30" grpId="0" animBg="1"/>
      <p:bldP spid="31" grpId="0"/>
      <p:bldP spid="3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098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496013" y="732372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98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Front=200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Curved Left Arrow 31"/>
          <p:cNvSpPr/>
          <p:nvPr/>
        </p:nvSpPr>
        <p:spPr>
          <a:xfrm rot="10800000">
            <a:off x="1708978" y="7217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098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496013" y="732372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98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Front=200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Curved Left Arrow 31"/>
          <p:cNvSpPr/>
          <p:nvPr/>
        </p:nvSpPr>
        <p:spPr>
          <a:xfrm rot="10800000">
            <a:off x="1708978" y="7217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9800" y="76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temp=200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6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Front=300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81200" y="4800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Free (temp)</a:t>
            </a:r>
            <a:endParaRPr lang="en-US" b="1" dirty="0"/>
          </a:p>
        </p:txBody>
      </p:sp>
      <p:sp>
        <p:nvSpPr>
          <p:cNvPr id="29" name="Curved Left Arrow 28"/>
          <p:cNvSpPr/>
          <p:nvPr/>
        </p:nvSpPr>
        <p:spPr>
          <a:xfrm rot="10800000">
            <a:off x="3505201" y="68580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30" grpId="0" animBg="1"/>
      <p:bldP spid="32" grpId="0" animBg="1"/>
      <p:bldP spid="22" grpId="0" animBg="1"/>
      <p:bldP spid="22" grpId="1" animBg="1"/>
      <p:bldP spid="25" grpId="0" animBg="1"/>
      <p:bldP spid="26" grpId="0"/>
      <p:bldP spid="26" grpId="1"/>
      <p:bldP spid="2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496013" y="732372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76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temp=300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6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Front=300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0000" y="4800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Free (temp)</a:t>
            </a:r>
            <a:endParaRPr lang="en-US" b="1" dirty="0"/>
          </a:p>
        </p:txBody>
      </p:sp>
      <p:sp>
        <p:nvSpPr>
          <p:cNvPr id="29" name="Curved Left Arrow 28"/>
          <p:cNvSpPr/>
          <p:nvPr/>
        </p:nvSpPr>
        <p:spPr>
          <a:xfrm rot="10800000">
            <a:off x="3505201" y="68580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Curved Left Arrow 30"/>
          <p:cNvSpPr/>
          <p:nvPr/>
        </p:nvSpPr>
        <p:spPr>
          <a:xfrm rot="10800000">
            <a:off x="5181600" y="609601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674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Front=400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22" grpId="0" animBg="1"/>
      <p:bldP spid="22" grpId="1" animBg="1"/>
      <p:bldP spid="25" grpId="0" animBg="1"/>
      <p:bldP spid="26" grpId="0"/>
      <p:bldP spid="26" grpId="1"/>
      <p:bldP spid="29" grpId="0" animBg="1"/>
      <p:bldP spid="31" grpId="0" animBg="1"/>
      <p:bldP spid="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496013" y="732372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0" y="76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temp=400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38800" y="4800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Free (temp)</a:t>
            </a:r>
            <a:endParaRPr lang="en-US" b="1" dirty="0"/>
          </a:p>
        </p:txBody>
      </p:sp>
      <p:sp>
        <p:nvSpPr>
          <p:cNvPr id="31" name="Curved Left Arrow 30"/>
          <p:cNvSpPr/>
          <p:nvPr/>
        </p:nvSpPr>
        <p:spPr>
          <a:xfrm rot="10800000">
            <a:off x="5181600" y="609601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67400" y="457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Front=400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Curved Left Arrow 20"/>
          <p:cNvSpPr/>
          <p:nvPr/>
        </p:nvSpPr>
        <p:spPr>
          <a:xfrm rot="10800000">
            <a:off x="7327567" y="60960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48600" y="11668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Front=500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2" grpId="0" animBg="1"/>
      <p:bldP spid="22" grpId="1" animBg="1"/>
      <p:bldP spid="26" grpId="0"/>
      <p:bldP spid="26" grpId="1"/>
      <p:bldP spid="31" grpId="0" animBg="1"/>
      <p:bldP spid="33" grpId="0" animBg="1"/>
      <p:bldP spid="21" grpId="0" animBg="1"/>
      <p:bldP spid="3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496013" y="732372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0" y="76200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temp=500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38800" y="4800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Free (temp)</a:t>
            </a:r>
            <a:endParaRPr lang="en-US" b="1" dirty="0"/>
          </a:p>
        </p:txBody>
      </p:sp>
      <p:sp>
        <p:nvSpPr>
          <p:cNvPr id="21" name="Curved Left Arrow 20"/>
          <p:cNvSpPr/>
          <p:nvPr/>
        </p:nvSpPr>
        <p:spPr>
          <a:xfrm rot="10800000">
            <a:off x="7327567" y="60960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48600" y="11668"/>
            <a:ext cx="1219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91200" y="533400"/>
            <a:ext cx="13716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Front=NULL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7400" y="990600"/>
            <a:ext cx="12954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rear=NULL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8200" y="1524000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front == NULL &amp;&amp; rear==NULL</a:t>
            </a:r>
            <a:r>
              <a:rPr lang="en-US" dirty="0" smtClean="0">
                <a:solidFill>
                  <a:srgbClr val="00B050"/>
                </a:solidFill>
              </a:rPr>
              <a:t>).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Queue is Empty, Deletion is not possible</a:t>
            </a:r>
            <a:endParaRPr lang="en-US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 animBg="1"/>
      <p:bldP spid="28" grpId="0" animBg="1"/>
      <p:bldP spid="22" grpId="0" animBg="1"/>
      <p:bldP spid="22" grpId="1" animBg="1"/>
      <p:bldP spid="26" grpId="0"/>
      <p:bldP spid="26" grpId="1"/>
      <p:bldP spid="21" grpId="0" animBg="1"/>
      <p:bldP spid="30" grpId="0" animBg="1"/>
      <p:bldP spid="20" grpId="0" animBg="1"/>
      <p:bldP spid="25" grpId="0" animBg="1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Algorithm for Display()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display(): </a:t>
            </a:r>
            <a:r>
              <a:rPr lang="en-US" dirty="0" smtClean="0"/>
              <a:t>Display an Element from Queue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1:</a:t>
            </a:r>
            <a:r>
              <a:rPr lang="en-US" b="1" dirty="0" smtClean="0"/>
              <a:t> </a:t>
            </a:r>
            <a:r>
              <a:rPr lang="en-US" dirty="0" smtClean="0"/>
              <a:t>Check whether </a:t>
            </a:r>
            <a:r>
              <a:rPr lang="en-US" b="1" dirty="0" smtClean="0"/>
              <a:t>queue</a:t>
            </a:r>
            <a:r>
              <a:rPr lang="en-US" dirty="0" smtClean="0"/>
              <a:t> is </a:t>
            </a:r>
            <a:r>
              <a:rPr lang="en-US" b="1" dirty="0" smtClean="0"/>
              <a:t>Empty</a:t>
            </a: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	(</a:t>
            </a:r>
            <a:r>
              <a:rPr lang="en-US" b="1" dirty="0" smtClean="0">
                <a:solidFill>
                  <a:srgbClr val="00B050"/>
                </a:solidFill>
              </a:rPr>
              <a:t>front == NULL &amp;&amp; rear==NULL</a:t>
            </a:r>
            <a:r>
              <a:rPr lang="en-US" dirty="0" smtClean="0">
                <a:solidFill>
                  <a:srgbClr val="00B050"/>
                </a:solidFill>
              </a:rPr>
              <a:t>).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2 :</a:t>
            </a:r>
            <a:r>
              <a:rPr lang="en-US" b="1" dirty="0" smtClean="0"/>
              <a:t> </a:t>
            </a:r>
            <a:r>
              <a:rPr lang="en-US" dirty="0" smtClean="0"/>
              <a:t>If it is</a:t>
            </a:r>
            <a:r>
              <a:rPr lang="en-US" dirty="0" smtClean="0">
                <a:solidFill>
                  <a:srgbClr val="00B050"/>
                </a:solidFill>
              </a:rPr>
              <a:t> </a:t>
            </a:r>
            <a:r>
              <a:rPr lang="en-US" b="1" dirty="0" smtClean="0">
                <a:solidFill>
                  <a:srgbClr val="00B050"/>
                </a:solidFill>
              </a:rPr>
              <a:t>Empty</a:t>
            </a:r>
            <a:r>
              <a:rPr lang="en-US" dirty="0" smtClean="0"/>
              <a:t>, then display </a:t>
            </a:r>
            <a:r>
              <a:rPr lang="en-US" b="1" dirty="0" smtClean="0"/>
              <a:t>"</a:t>
            </a:r>
            <a:r>
              <a:rPr lang="en-US" b="1" dirty="0" smtClean="0">
                <a:solidFill>
                  <a:srgbClr val="00B050"/>
                </a:solidFill>
              </a:rPr>
              <a:t>Queue is Empty, Display is not possible"</a:t>
            </a:r>
            <a:r>
              <a:rPr lang="en-US" dirty="0" smtClean="0"/>
              <a:t> and end from the function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3 :</a:t>
            </a:r>
            <a:r>
              <a:rPr lang="en-US" b="1" dirty="0" smtClean="0"/>
              <a:t> </a:t>
            </a:r>
            <a:r>
              <a:rPr lang="en-US" dirty="0" smtClean="0"/>
              <a:t> If it is </a:t>
            </a:r>
            <a:r>
              <a:rPr lang="en-US" b="1" dirty="0" smtClean="0">
                <a:solidFill>
                  <a:srgbClr val="00B050"/>
                </a:solidFill>
              </a:rPr>
              <a:t>Not Empty</a:t>
            </a:r>
            <a:r>
              <a:rPr lang="en-US" dirty="0" smtClean="0"/>
              <a:t> then, define a Node pointer </a:t>
            </a:r>
            <a:r>
              <a:rPr lang="en-US" b="1" dirty="0" smtClean="0">
                <a:solidFill>
                  <a:srgbClr val="00B050"/>
                </a:solidFill>
              </a:rPr>
              <a:t>'temp'</a:t>
            </a:r>
            <a:r>
              <a:rPr lang="en-US" dirty="0" smtClean="0"/>
              <a:t> and initialize with </a:t>
            </a:r>
            <a:r>
              <a:rPr lang="en-US" b="1" dirty="0" smtClean="0">
                <a:solidFill>
                  <a:srgbClr val="00B050"/>
                </a:solidFill>
              </a:rPr>
              <a:t>front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4 :</a:t>
            </a:r>
            <a:r>
              <a:rPr lang="en-US" b="1" dirty="0" smtClean="0"/>
              <a:t> </a:t>
            </a:r>
            <a:r>
              <a:rPr lang="en-US" dirty="0" smtClean="0"/>
              <a:t>Display </a:t>
            </a:r>
            <a:r>
              <a:rPr lang="en-US" b="1" dirty="0" smtClean="0">
                <a:solidFill>
                  <a:srgbClr val="00B050"/>
                </a:solidFill>
              </a:rPr>
              <a:t>'temp → data</a:t>
            </a:r>
            <a:r>
              <a:rPr lang="en-US" dirty="0" smtClean="0"/>
              <a:t>' and move it to the next node. Repeat the same until '</a:t>
            </a:r>
            <a:r>
              <a:rPr lang="en-US" b="1" dirty="0" smtClean="0">
                <a:solidFill>
                  <a:srgbClr val="00B050"/>
                </a:solidFill>
              </a:rPr>
              <a:t>temp</a:t>
            </a:r>
            <a:r>
              <a:rPr lang="en-US" dirty="0" smtClean="0"/>
              <a:t>' reaches to '</a:t>
            </a:r>
            <a:r>
              <a:rPr lang="en-US" b="1" dirty="0" smtClean="0">
                <a:solidFill>
                  <a:srgbClr val="00B050"/>
                </a:solidFill>
              </a:rPr>
              <a:t>rear</a:t>
            </a:r>
            <a:r>
              <a:rPr lang="en-US" dirty="0" smtClean="0"/>
              <a:t>' </a:t>
            </a:r>
            <a:r>
              <a:rPr lang="en-US" b="1" dirty="0" smtClean="0">
                <a:solidFill>
                  <a:srgbClr val="00B050"/>
                </a:solidFill>
              </a:rPr>
              <a:t>(temp → next != NULL).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5 :</a:t>
            </a:r>
            <a:r>
              <a:rPr lang="en-US" b="1" dirty="0" smtClean="0"/>
              <a:t> </a:t>
            </a:r>
            <a:r>
              <a:rPr lang="en-US" dirty="0" smtClean="0"/>
              <a:t>Finally! Display </a:t>
            </a:r>
            <a:r>
              <a:rPr lang="en-US" b="1" dirty="0" smtClean="0">
                <a:solidFill>
                  <a:srgbClr val="00B050"/>
                </a:solidFill>
              </a:rPr>
              <a:t>'temp → data ---&gt; NULL'.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219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front=100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0" y="457200"/>
            <a:ext cx="10668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rear=500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Curved Left Arrow 27"/>
          <p:cNvSpPr/>
          <p:nvPr/>
        </p:nvSpPr>
        <p:spPr>
          <a:xfrm rot="10249562" flipH="1">
            <a:off x="8992758" y="501743"/>
            <a:ext cx="703494" cy="1486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Thank You</a:t>
            </a:r>
            <a:endParaRPr lang="en-US" sz="5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688</TotalTime>
  <Words>1038</Words>
  <Application>Microsoft Office PowerPoint</Application>
  <PresentationFormat>On-screen Show (4:3)</PresentationFormat>
  <Paragraphs>520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Queue Linked List</vt:lpstr>
      <vt:lpstr>Queue using SLL </vt:lpstr>
      <vt:lpstr>Content</vt:lpstr>
      <vt:lpstr> What is Queue Single linked list </vt:lpstr>
      <vt:lpstr> What is Queue Single linked list </vt:lpstr>
      <vt:lpstr>Queue using SLL </vt:lpstr>
      <vt:lpstr>Queue working Principle</vt:lpstr>
      <vt:lpstr> What is node? </vt:lpstr>
      <vt:lpstr>Slide 9</vt:lpstr>
      <vt:lpstr>Node Structure</vt:lpstr>
      <vt:lpstr> Operations on SLL. </vt:lpstr>
      <vt:lpstr>Algorithm for Enqueue()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Algorithm for Dequeue()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Algorithm for Display()</vt:lpstr>
      <vt:lpstr>Slide 32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Student</cp:lastModifiedBy>
  <cp:revision>383</cp:revision>
  <dcterms:created xsi:type="dcterms:W3CDTF">2019-07-11T05:47:34Z</dcterms:created>
  <dcterms:modified xsi:type="dcterms:W3CDTF">2022-01-28T04:19:52Z</dcterms:modified>
</cp:coreProperties>
</file>