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5" r:id="rId4"/>
    <p:sldId id="257" r:id="rId5"/>
    <p:sldId id="276" r:id="rId6"/>
    <p:sldId id="277" r:id="rId7"/>
    <p:sldId id="258" r:id="rId8"/>
    <p:sldId id="259" r:id="rId9"/>
    <p:sldId id="262" r:id="rId10"/>
    <p:sldId id="279" r:id="rId11"/>
    <p:sldId id="261" r:id="rId12"/>
    <p:sldId id="260" r:id="rId13"/>
    <p:sldId id="268" r:id="rId14"/>
    <p:sldId id="263" r:id="rId15"/>
    <p:sldId id="264" r:id="rId16"/>
    <p:sldId id="269" r:id="rId17"/>
    <p:sldId id="265" r:id="rId18"/>
    <p:sldId id="266" r:id="rId19"/>
    <p:sldId id="270" r:id="rId20"/>
    <p:sldId id="271" r:id="rId21"/>
    <p:sldId id="272" r:id="rId22"/>
    <p:sldId id="273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278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18077-8266-43D1-8622-855B5207F895}" type="datetimeFigureOut">
              <a:rPr lang="en-US" smtClean="0"/>
              <a:pPr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73FBA-F3A1-4AB7-9378-DF69757B73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b="1" dirty="0" smtClean="0">
                <a:solidFill>
                  <a:srgbClr val="00B050"/>
                </a:solidFill>
              </a:rPr>
              <a:t>STACK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Terminology: Push ,Pop, display ,Top</a:t>
            </a:r>
            <a:endParaRPr lang="en-US" dirty="0"/>
          </a:p>
        </p:txBody>
      </p:sp>
      <p:pic>
        <p:nvPicPr>
          <p:cNvPr id="4" name="Picture 1" descr="C:\Users\Student\Documents\51FTLUNRBcL._SY606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0318">
            <a:off x="6316335" y="586297"/>
            <a:ext cx="2476899" cy="29024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Stack?</a:t>
            </a:r>
          </a:p>
          <a:p>
            <a:r>
              <a:rPr lang="en-US" dirty="0" smtClean="0"/>
              <a:t>Stack </a:t>
            </a:r>
            <a:r>
              <a:rPr lang="en-US" smtClean="0"/>
              <a:t>working principle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a Stack?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Stack</a:t>
            </a:r>
            <a:r>
              <a:rPr lang="en-US" dirty="0" smtClean="0"/>
              <a:t> is a </a:t>
            </a:r>
            <a:r>
              <a:rPr lang="en-US" b="1" dirty="0" smtClean="0">
                <a:solidFill>
                  <a:srgbClr val="00B050"/>
                </a:solidFill>
              </a:rPr>
              <a:t>linear data structure </a:t>
            </a:r>
            <a:r>
              <a:rPr lang="en-US" dirty="0" smtClean="0"/>
              <a:t>in which the </a:t>
            </a:r>
            <a:r>
              <a:rPr lang="en-US" b="1" dirty="0" smtClean="0">
                <a:solidFill>
                  <a:srgbClr val="00B050"/>
                </a:solidFill>
              </a:rPr>
              <a:t>insertion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B050"/>
                </a:solidFill>
              </a:rPr>
              <a:t>deletion</a:t>
            </a:r>
            <a:r>
              <a:rPr lang="en-US" dirty="0" smtClean="0"/>
              <a:t> operations are performed </a:t>
            </a:r>
            <a:r>
              <a:rPr lang="en-US" b="1" dirty="0" smtClean="0">
                <a:solidFill>
                  <a:srgbClr val="00B050"/>
                </a:solidFill>
              </a:rPr>
              <a:t>at only one end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In a stack, </a:t>
            </a:r>
            <a:r>
              <a:rPr lang="en-US" b="1" dirty="0" smtClean="0">
                <a:solidFill>
                  <a:srgbClr val="00B050"/>
                </a:solidFill>
              </a:rPr>
              <a:t>adding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B050"/>
                </a:solidFill>
              </a:rPr>
              <a:t>removing</a:t>
            </a:r>
            <a:r>
              <a:rPr lang="en-US" dirty="0" smtClean="0"/>
              <a:t> of elements are performed </a:t>
            </a:r>
            <a:r>
              <a:rPr lang="en-US" b="1" dirty="0" smtClean="0">
                <a:solidFill>
                  <a:srgbClr val="00B050"/>
                </a:solidFill>
              </a:rPr>
              <a:t>at a single position </a:t>
            </a:r>
            <a:r>
              <a:rPr lang="en-US" dirty="0" smtClean="0"/>
              <a:t>which is known as </a:t>
            </a:r>
            <a:r>
              <a:rPr lang="en-US" b="1" dirty="0" smtClean="0">
                <a:solidFill>
                  <a:srgbClr val="00B050"/>
                </a:solidFill>
              </a:rPr>
              <a:t>"top". </a:t>
            </a:r>
          </a:p>
          <a:p>
            <a:r>
              <a:rPr lang="en-US" dirty="0" smtClean="0"/>
              <a:t>That means, a </a:t>
            </a:r>
            <a:r>
              <a:rPr lang="en-US" b="1" dirty="0" smtClean="0">
                <a:solidFill>
                  <a:srgbClr val="00B050"/>
                </a:solidFill>
              </a:rPr>
              <a:t>new element </a:t>
            </a:r>
            <a:r>
              <a:rPr lang="en-US" dirty="0" smtClean="0"/>
              <a:t>is </a:t>
            </a:r>
            <a:r>
              <a:rPr lang="en-US" b="1" dirty="0" smtClean="0">
                <a:solidFill>
                  <a:srgbClr val="00B050"/>
                </a:solidFill>
              </a:rPr>
              <a:t>added at top </a:t>
            </a:r>
            <a:r>
              <a:rPr lang="en-US" dirty="0" smtClean="0"/>
              <a:t>of the </a:t>
            </a:r>
            <a:r>
              <a:rPr lang="en-US" b="1" dirty="0" smtClean="0">
                <a:solidFill>
                  <a:srgbClr val="00B050"/>
                </a:solidFill>
              </a:rPr>
              <a:t>stack</a:t>
            </a:r>
            <a:r>
              <a:rPr lang="en-US" dirty="0" smtClean="0"/>
              <a:t> and an element is </a:t>
            </a:r>
            <a:r>
              <a:rPr lang="en-US" b="1" dirty="0" smtClean="0">
                <a:solidFill>
                  <a:srgbClr val="00B050"/>
                </a:solidFill>
              </a:rPr>
              <a:t>removed from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00B050"/>
                </a:solidFill>
              </a:rPr>
              <a:t>top of the stack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Principle</a:t>
            </a:r>
          </a:p>
        </p:txBody>
      </p:sp>
      <p:pic>
        <p:nvPicPr>
          <p:cNvPr id="4" name="Content Placeholder 3" descr="stack_representatio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7100" y="2320130"/>
            <a:ext cx="2209800" cy="3471069"/>
          </a:xfrm>
        </p:spPr>
      </p:pic>
      <p:sp>
        <p:nvSpPr>
          <p:cNvPr id="5" name="Rectangle 4"/>
          <p:cNvSpPr/>
          <p:nvPr/>
        </p:nvSpPr>
        <p:spPr>
          <a:xfrm>
            <a:off x="990600" y="1600200"/>
            <a:ext cx="739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</a:rPr>
              <a:t>LIFO</a:t>
            </a:r>
            <a:r>
              <a:rPr lang="en-US" sz="4000" dirty="0" smtClean="0"/>
              <a:t>(</a:t>
            </a:r>
            <a:r>
              <a:rPr lang="en-US" sz="4000" b="1" dirty="0" smtClean="0">
                <a:solidFill>
                  <a:srgbClr val="00B050"/>
                </a:solidFill>
              </a:rPr>
              <a:t>L</a:t>
            </a:r>
            <a:r>
              <a:rPr lang="en-US" sz="4000" dirty="0" smtClean="0"/>
              <a:t>ast </a:t>
            </a:r>
            <a:r>
              <a:rPr lang="en-US" sz="4000" b="1" dirty="0" smtClean="0">
                <a:solidFill>
                  <a:srgbClr val="00B050"/>
                </a:solidFill>
              </a:rPr>
              <a:t>I</a:t>
            </a:r>
            <a:r>
              <a:rPr lang="en-US" sz="4000" dirty="0" smtClean="0"/>
              <a:t>n </a:t>
            </a:r>
            <a:r>
              <a:rPr lang="en-US" sz="4000" dirty="0" smtClean="0">
                <a:solidFill>
                  <a:srgbClr val="00B050"/>
                </a:solidFill>
              </a:rPr>
              <a:t>F</a:t>
            </a:r>
            <a:r>
              <a:rPr lang="en-US" sz="4000" dirty="0" smtClean="0"/>
              <a:t>irst </a:t>
            </a:r>
            <a:r>
              <a:rPr lang="en-US" sz="4000" dirty="0" smtClean="0">
                <a:solidFill>
                  <a:srgbClr val="00B050"/>
                </a:solidFill>
              </a:rPr>
              <a:t>O</a:t>
            </a:r>
            <a:r>
              <a:rPr lang="en-US" sz="4000" dirty="0" smtClean="0"/>
              <a:t>ut)</a:t>
            </a:r>
          </a:p>
        </p:txBody>
      </p:sp>
      <p:pic>
        <p:nvPicPr>
          <p:cNvPr id="14337" name="Picture 1" descr="C:\Users\Student\Documents\51FTLUNRBcL._SY606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84294">
            <a:off x="5943600" y="2514600"/>
            <a:ext cx="2405440" cy="349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udent\Documents\51R0kZwuwbL._SX425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05000"/>
            <a:ext cx="4048125" cy="4048125"/>
          </a:xfrm>
          <a:prstGeom prst="rect">
            <a:avLst/>
          </a:prstGeom>
          <a:noFill/>
        </p:spPr>
      </p:pic>
      <p:graphicFrame>
        <p:nvGraphicFramePr>
          <p:cNvPr id="3" name="Content Placeholder 4"/>
          <p:cNvGraphicFramePr>
            <a:graphicFrameLocks/>
          </p:cNvGraphicFramePr>
          <p:nvPr/>
        </p:nvGraphicFramePr>
        <p:xfrm>
          <a:off x="7162800" y="21336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48400" y="1981200"/>
            <a:ext cx="91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2286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9144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Stack Examples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dduplicat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888627"/>
            <a:ext cx="3886200" cy="5816906"/>
          </a:xfrm>
        </p:spPr>
      </p:pic>
      <p:pic>
        <p:nvPicPr>
          <p:cNvPr id="3" name="Picture 2" descr="me4plminicb-mahavir-original-imafybefuzdfpmx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762000"/>
            <a:ext cx="342900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457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CD-BOX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91200" y="914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IDLY PLATES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Operations on a Stack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Push</a:t>
            </a:r>
            <a:r>
              <a:rPr lang="en-US" b="1" dirty="0"/>
              <a:t> (To </a:t>
            </a:r>
            <a:r>
              <a:rPr lang="en-US" b="1" dirty="0">
                <a:solidFill>
                  <a:srgbClr val="00B050"/>
                </a:solidFill>
              </a:rPr>
              <a:t>insert</a:t>
            </a:r>
            <a:r>
              <a:rPr lang="en-US" b="1" dirty="0"/>
              <a:t> an element on to the stack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Pop</a:t>
            </a:r>
            <a:r>
              <a:rPr lang="en-US" b="1" dirty="0"/>
              <a:t> (To </a:t>
            </a:r>
            <a:r>
              <a:rPr lang="en-US" b="1" dirty="0">
                <a:solidFill>
                  <a:srgbClr val="00B050"/>
                </a:solidFill>
              </a:rPr>
              <a:t>delete</a:t>
            </a:r>
            <a:r>
              <a:rPr lang="en-US" b="1" dirty="0"/>
              <a:t> an element from the stack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Display</a:t>
            </a:r>
            <a:r>
              <a:rPr lang="en-US" b="1" dirty="0"/>
              <a:t> (To </a:t>
            </a:r>
            <a:r>
              <a:rPr lang="en-US" b="1" dirty="0">
                <a:solidFill>
                  <a:srgbClr val="00B050"/>
                </a:solidFill>
              </a:rPr>
              <a:t>display</a:t>
            </a:r>
            <a:r>
              <a:rPr lang="en-US" b="1" dirty="0"/>
              <a:t> elements of the stack)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Push</a:t>
            </a:r>
            <a:r>
              <a:rPr lang="en-US" b="1" dirty="0" smtClean="0"/>
              <a:t> (To insert an element on to the stack)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624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48000" y="19812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r>
              <a:rPr lang="en-US" b="1" dirty="0" smtClean="0"/>
              <a:t>TOP</a:t>
            </a:r>
            <a:r>
              <a:rPr lang="en-US" dirty="0" smtClean="0"/>
              <a:t>   -1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1676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Initial Top=-1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SIZE=5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571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Push</a:t>
            </a:r>
            <a:r>
              <a:rPr lang="en-US" b="1" dirty="0" smtClean="0"/>
              <a:t> (To insert an element on to the stack)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Step 1</a:t>
            </a:r>
            <a:r>
              <a:rPr lang="en-US" b="1" dirty="0"/>
              <a:t> - </a:t>
            </a:r>
            <a:r>
              <a:rPr lang="en-US" dirty="0"/>
              <a:t>Check whether 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stack</a:t>
            </a:r>
            <a:r>
              <a:rPr lang="en-US" dirty="0"/>
              <a:t> is 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FULL. </a:t>
            </a:r>
            <a:endParaRPr lang="en-US" sz="4000" b="1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40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top == </a:t>
            </a:r>
            <a:r>
              <a:rPr lang="en-US" sz="40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SIZE-1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r>
              <a:rPr lang="en-US" b="1" dirty="0">
                <a:solidFill>
                  <a:srgbClr val="FF0000"/>
                </a:solidFill>
              </a:rPr>
              <a:t>Step 2</a:t>
            </a:r>
            <a:r>
              <a:rPr lang="en-US" b="1" dirty="0"/>
              <a:t> - </a:t>
            </a:r>
            <a:r>
              <a:rPr lang="en-US" dirty="0"/>
              <a:t>If it is 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FULL</a:t>
            </a:r>
            <a:r>
              <a:rPr lang="en-US" dirty="0"/>
              <a:t>, then </a:t>
            </a:r>
            <a:r>
              <a:rPr lang="en-US" dirty="0" smtClean="0"/>
              <a:t>display</a:t>
            </a:r>
          </a:p>
          <a:p>
            <a:pPr>
              <a:buNone/>
            </a:pPr>
            <a:r>
              <a:rPr lang="en-US" dirty="0"/>
              <a:t> 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"Stack is FULL!!! Insertion is not possible</a:t>
            </a:r>
            <a:r>
              <a:rPr lang="en-US" sz="40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!!!“</a:t>
            </a:r>
            <a:r>
              <a:rPr lang="en-US" sz="40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dirty="0"/>
              <a:t>and terminate the function.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Push()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Push(60)</a:t>
            </a:r>
          </a:p>
          <a:p>
            <a:pPr>
              <a:buNone/>
            </a:pPr>
            <a:r>
              <a:rPr lang="en-US" dirty="0" smtClean="0"/>
              <a:t>TOP=4 ,i.e.  Stack is FULL 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3962400" y="22860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2133600"/>
            <a:ext cx="91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2362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60960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Push()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Step 3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sz="4000" b="1" dirty="0" smtClean="0">
                <a:solidFill>
                  <a:srgbClr val="00B050"/>
                </a:solidFill>
              </a:rPr>
              <a:t>NOT FULL</a:t>
            </a:r>
            <a:r>
              <a:rPr lang="en-US" dirty="0" smtClean="0"/>
              <a:t>, then increment </a:t>
            </a:r>
            <a:r>
              <a:rPr lang="en-US" sz="4000" b="1" dirty="0" smtClean="0">
                <a:solidFill>
                  <a:srgbClr val="00B050"/>
                </a:solidFill>
              </a:rPr>
              <a:t>top</a:t>
            </a:r>
            <a:r>
              <a:rPr lang="en-US" dirty="0" smtClean="0"/>
              <a:t> value by one </a:t>
            </a:r>
            <a:r>
              <a:rPr lang="en-US" sz="4000" b="1" dirty="0" smtClean="0">
                <a:solidFill>
                  <a:srgbClr val="00B050"/>
                </a:solidFill>
              </a:rPr>
              <a:t>(top++) </a:t>
            </a:r>
          </a:p>
          <a:p>
            <a:pPr>
              <a:buNone/>
            </a:pPr>
            <a:r>
              <a:rPr lang="en-US" dirty="0" smtClean="0"/>
              <a:t>	and set stack[top] to value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4000" b="1" dirty="0" smtClean="0">
                <a:solidFill>
                  <a:srgbClr val="00B050"/>
                </a:solidFill>
              </a:rPr>
              <a:t>(stack[top] = value).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TOP=-1 ,i.e.  Stack is empty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7848600" y="22098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21336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r>
              <a:rPr lang="en-US" b="1" dirty="0" smtClean="0"/>
              <a:t>TOP</a:t>
            </a:r>
            <a:r>
              <a:rPr lang="en-US" dirty="0" smtClean="0"/>
              <a:t>   -1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Push</a:t>
            </a:r>
            <a:r>
              <a:rPr lang="en-US" b="1" dirty="0" smtClean="0"/>
              <a:t> (To insert an element on to the stack)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2286000" y="21336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4114800" y="21336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/>
        </p:nvGraphicFramePr>
        <p:xfrm>
          <a:off x="6019800" y="21336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4"/>
          <p:cNvGraphicFramePr>
            <a:graphicFrameLocks/>
          </p:cNvGraphicFramePr>
          <p:nvPr/>
        </p:nvGraphicFramePr>
        <p:xfrm>
          <a:off x="77724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40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4343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14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2600" y="3200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2209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1054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44196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20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267200" y="37338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096000" y="29718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40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924800" y="22098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5867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Push(10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0574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Push(20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620000" y="56388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Push(50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386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Push(30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67400" y="57150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Push(40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048000" y="19812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-457200" y="18288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371600" y="19812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953000" y="19050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858000" y="17526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85800" y="12954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If (top == SIZE-1)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33400" y="160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-1==4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286000" y="1676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0==4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114800" y="1524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1==4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943600" y="160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2==4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772400" y="1600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3==4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Push()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Push(60) </a:t>
            </a:r>
            <a:r>
              <a:rPr lang="en-US" b="1" dirty="0" smtClean="0">
                <a:solidFill>
                  <a:srgbClr val="00B050"/>
                </a:solidFill>
              </a:rPr>
              <a:t>If (top == SIZE-1)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TOP=4 ,i.e.  Stack is FULL  Insertion not possible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3962400" y="22860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2133600"/>
            <a:ext cx="91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2362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Pop</a:t>
            </a:r>
            <a:r>
              <a:rPr lang="en-US" b="1" dirty="0" smtClean="0"/>
              <a:t> (To delete an element from the stack) Algorithm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sz="3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Step 1</a:t>
            </a:r>
            <a:r>
              <a:rPr lang="en-US" b="1" dirty="0"/>
              <a:t> - </a:t>
            </a:r>
            <a:r>
              <a:rPr lang="en-US" dirty="0"/>
              <a:t>Check whether </a:t>
            </a: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stack</a:t>
            </a:r>
            <a:r>
              <a:rPr lang="en-US" dirty="0"/>
              <a:t> is </a:t>
            </a: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EMPTY. </a:t>
            </a:r>
            <a:endParaRPr lang="en-US" sz="3400" b="1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34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top == -1)</a:t>
            </a:r>
          </a:p>
          <a:p>
            <a:r>
              <a:rPr lang="en-US" sz="3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Step 2</a:t>
            </a:r>
            <a:r>
              <a:rPr lang="en-US" b="1" dirty="0"/>
              <a:t> - </a:t>
            </a:r>
            <a:r>
              <a:rPr lang="en-US" dirty="0"/>
              <a:t>If it is </a:t>
            </a: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EMPTY</a:t>
            </a:r>
            <a:r>
              <a:rPr lang="en-US" dirty="0"/>
              <a:t>, then display </a:t>
            </a:r>
            <a:r>
              <a:rPr lang="en-US" sz="3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"Stack is EMPTY!!! Deletion is not possible!!!"</a:t>
            </a:r>
            <a:r>
              <a:rPr lang="en-US" dirty="0"/>
              <a:t> and terminate the function.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Pop()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TOP=-1 ,i.e.  Stack is empty 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39624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19812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r>
              <a:rPr lang="en-US" b="1" dirty="0" smtClean="0"/>
              <a:t>TOP</a:t>
            </a:r>
            <a:r>
              <a:rPr lang="en-US" dirty="0" smtClean="0"/>
              <a:t>   -1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Pop()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TOP=4 ,i.e.  Stack is not empty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7924800" y="23622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2438400"/>
            <a:ext cx="91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2743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1752600"/>
            <a:ext cx="609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Step 3</a:t>
            </a:r>
            <a:r>
              <a:rPr lang="en-US" sz="2800" b="1" dirty="0" smtClean="0"/>
              <a:t> - </a:t>
            </a:r>
            <a:r>
              <a:rPr lang="en-US" sz="2800" dirty="0" smtClean="0"/>
              <a:t>If it is </a:t>
            </a:r>
            <a:r>
              <a:rPr lang="en-US" sz="2800" b="1" dirty="0" smtClean="0">
                <a:solidFill>
                  <a:srgbClr val="00B050"/>
                </a:solidFill>
              </a:rPr>
              <a:t>NOT EMPTY</a:t>
            </a:r>
            <a:r>
              <a:rPr lang="en-US" sz="2800" dirty="0" smtClean="0"/>
              <a:t>, then delete </a:t>
            </a:r>
            <a:r>
              <a:rPr lang="en-US" sz="2800" b="1" dirty="0" smtClean="0">
                <a:solidFill>
                  <a:srgbClr val="00B050"/>
                </a:solidFill>
              </a:rPr>
              <a:t>stack[top]</a:t>
            </a:r>
            <a:r>
              <a:rPr lang="en-US" sz="2800" dirty="0" smtClean="0"/>
              <a:t> and </a:t>
            </a:r>
          </a:p>
          <a:p>
            <a:r>
              <a:rPr lang="en-US" sz="2800" dirty="0" smtClean="0"/>
              <a:t>decrement </a:t>
            </a:r>
            <a:r>
              <a:rPr lang="en-US" sz="2800" b="1" dirty="0" smtClean="0">
                <a:solidFill>
                  <a:srgbClr val="00B050"/>
                </a:solidFill>
              </a:rPr>
              <a:t>top</a:t>
            </a:r>
            <a:r>
              <a:rPr lang="en-US" sz="2800" dirty="0" smtClean="0"/>
              <a:t> value by one </a:t>
            </a:r>
            <a:r>
              <a:rPr lang="en-US" sz="2800" b="1" dirty="0" smtClean="0">
                <a:solidFill>
                  <a:srgbClr val="00B050"/>
                </a:solidFill>
              </a:rPr>
              <a:t>(top--).</a:t>
            </a:r>
            <a:endParaRPr lang="en-US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Pop</a:t>
            </a:r>
            <a:r>
              <a:rPr lang="en-US" b="1" dirty="0" smtClean="0"/>
              <a:t> (To delete an element from the stack)  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78486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60198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4114800" y="21336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/>
        </p:nvGraphicFramePr>
        <p:xfrm>
          <a:off x="2362200" y="19812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40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Content Placeholder 4"/>
          <p:cNvGraphicFramePr>
            <a:graphicFrameLocks/>
          </p:cNvGraphicFramePr>
          <p:nvPr/>
        </p:nvGraphicFramePr>
        <p:xfrm>
          <a:off x="609600" y="19812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40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30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20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n-US" dirty="0" smtClean="0"/>
                        <a:t>    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0" y="5105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4267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14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5000" y="2743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2286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574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Pop(50)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620000" y="5638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Pop(20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386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Pop(40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67400" y="57150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Pop(30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124200" y="19050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-457200" y="18288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295400" y="18288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105400" y="20574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858000" y="17526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371600" y="1219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If (top == -1)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5800" y="1600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4==-1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362200" y="1524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3==-1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114800" y="1600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2==-1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096000" y="1524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1==-1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848600" y="1524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0==-1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23" grpId="0"/>
      <p:bldP spid="24" grpId="0"/>
      <p:bldP spid="34" grpId="0"/>
      <p:bldP spid="35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Pop</a:t>
            </a:r>
            <a:r>
              <a:rPr lang="en-US" b="1" dirty="0" smtClean="0"/>
              <a:t> (To delete an element from the stack)  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563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Top=</a:t>
            </a:r>
            <a:r>
              <a:rPr lang="en-US" dirty="0" smtClean="0"/>
              <a:t>-1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58674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Pop(10)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-457200" y="18288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34" name="Content Placeholder 4"/>
          <p:cNvGraphicFramePr>
            <a:graphicFrameLocks/>
          </p:cNvGraphicFramePr>
          <p:nvPr/>
        </p:nvGraphicFramePr>
        <p:xfrm>
          <a:off x="3962400" y="20574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3048000" y="1981200"/>
            <a:ext cx="91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r>
              <a:rPr lang="en-US" b="1" dirty="0" smtClean="0"/>
              <a:t>TOP</a:t>
            </a:r>
            <a:r>
              <a:rPr lang="en-US" dirty="0" smtClean="0"/>
              <a:t>   -1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3124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Stack is empty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30" grpId="0"/>
      <p:bldP spid="35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>
                <a:solidFill>
                  <a:srgbClr val="00B050"/>
                </a:solidFill>
              </a:rPr>
              <a:t>Display</a:t>
            </a:r>
            <a:r>
              <a:rPr lang="en-US" b="1" smtClean="0"/>
              <a:t> (To display elements of the stack)</a:t>
            </a:r>
            <a:br>
              <a:rPr lang="en-US" b="1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Step 1 -</a:t>
            </a:r>
            <a:r>
              <a:rPr lang="en-US" b="1" smtClean="0"/>
              <a:t> </a:t>
            </a:r>
            <a:r>
              <a:rPr lang="en-US" smtClean="0"/>
              <a:t>Check whether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stack</a:t>
            </a:r>
            <a:r>
              <a:rPr lang="en-US" smtClean="0"/>
              <a:t> is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EMPTY. (top == -1)</a:t>
            </a:r>
          </a:p>
          <a:p>
            <a:r>
              <a:rPr lang="en-US" b="1" smtClean="0">
                <a:solidFill>
                  <a:srgbClr val="FF0000"/>
                </a:solidFill>
              </a:rPr>
              <a:t>Step 2</a:t>
            </a:r>
            <a:r>
              <a:rPr lang="en-US" b="1" smtClean="0"/>
              <a:t> - </a:t>
            </a:r>
            <a:r>
              <a:rPr lang="en-US" smtClean="0"/>
              <a:t>If it is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EMPTY</a:t>
            </a:r>
            <a:r>
              <a:rPr lang="en-US" smtClean="0"/>
              <a:t>, then display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"Stack is EMPTY!!!"</a:t>
            </a:r>
            <a:r>
              <a:rPr lang="en-US" smtClean="0"/>
              <a:t> and terminate the function.</a:t>
            </a:r>
          </a:p>
          <a:p>
            <a:r>
              <a:rPr lang="en-US" b="1" smtClean="0">
                <a:solidFill>
                  <a:srgbClr val="FF0000"/>
                </a:solidFill>
              </a:rPr>
              <a:t>Step 3</a:t>
            </a:r>
            <a:r>
              <a:rPr lang="en-US" b="1" smtClean="0"/>
              <a:t> - </a:t>
            </a:r>
            <a:r>
              <a:rPr lang="en-US" smtClean="0"/>
              <a:t>If it is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NOT EMPTY</a:t>
            </a:r>
            <a:r>
              <a:rPr lang="en-US" smtClean="0"/>
              <a:t>, then define a variable 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'i'</a:t>
            </a:r>
            <a:r>
              <a:rPr lang="en-US" smtClean="0"/>
              <a:t> and initialize with </a:t>
            </a:r>
            <a:r>
              <a:rPr lang="en-US" sz="36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top</a:t>
            </a:r>
            <a:r>
              <a:rPr lang="en-US" smtClean="0"/>
              <a:t>. Display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stack[i]</a:t>
            </a:r>
            <a:r>
              <a:rPr lang="en-US" smtClean="0"/>
              <a:t> value and decrement </a:t>
            </a:r>
            <a:r>
              <a:rPr lang="en-US" sz="36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mtClean="0"/>
              <a:t> value by one 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(i--).</a:t>
            </a:r>
          </a:p>
          <a:p>
            <a:r>
              <a:rPr lang="en-US" b="1" smtClean="0">
                <a:solidFill>
                  <a:srgbClr val="FF0000"/>
                </a:solidFill>
              </a:rPr>
              <a:t>Step 4</a:t>
            </a:r>
            <a:r>
              <a:rPr lang="en-US" b="1" smtClean="0"/>
              <a:t> - </a:t>
            </a:r>
            <a:r>
              <a:rPr lang="en-US" smtClean="0"/>
              <a:t>Repeat above step until 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mtClean="0"/>
              <a:t> value becomes </a:t>
            </a:r>
            <a:r>
              <a:rPr lang="en-US" sz="3700" b="1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'0'</a:t>
            </a:r>
            <a:r>
              <a:rPr lang="en-US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Display()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3962400" y="2286000"/>
          <a:ext cx="914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2133600"/>
            <a:ext cx="914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           4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3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2</a:t>
            </a:r>
          </a:p>
          <a:p>
            <a:endParaRPr lang="en-US" dirty="0" smtClean="0"/>
          </a:p>
          <a:p>
            <a:endParaRPr lang="en-US" dirty="0" smtClean="0"/>
          </a:p>
          <a:p>
            <a:pPr algn="r"/>
            <a:r>
              <a:rPr lang="en-US" dirty="0" smtClean="0"/>
              <a:t>1</a:t>
            </a:r>
          </a:p>
          <a:p>
            <a:endParaRPr lang="en-US" dirty="0" smtClean="0"/>
          </a:p>
          <a:p>
            <a:pPr algn="r"/>
            <a:r>
              <a:rPr lang="en-US" dirty="0" smtClean="0"/>
              <a:t>0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2362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top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7320" t="26252" r="9713" b="9619"/>
          <a:stretch>
            <a:fillRect/>
          </a:stretch>
        </p:blipFill>
        <p:spPr bwMode="auto">
          <a:xfrm>
            <a:off x="1353429" y="0"/>
            <a:ext cx="643714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8602" t="11422" r="38742" b="39279"/>
          <a:stretch>
            <a:fillRect/>
          </a:stretch>
        </p:blipFill>
        <p:spPr bwMode="auto">
          <a:xfrm>
            <a:off x="1676401" y="0"/>
            <a:ext cx="571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 l="17147" t="22846" r="18910" b="22846"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450</Words>
  <Application>Microsoft Office PowerPoint</Application>
  <PresentationFormat>On-screen Show (4:3)</PresentationFormat>
  <Paragraphs>395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STACK</vt:lpstr>
      <vt:lpstr>content</vt:lpstr>
      <vt:lpstr>What is a Stack? </vt:lpstr>
      <vt:lpstr>Principle</vt:lpstr>
      <vt:lpstr>Slide 5</vt:lpstr>
      <vt:lpstr>Slide 6</vt:lpstr>
      <vt:lpstr>Operations on a Stack </vt:lpstr>
      <vt:lpstr>Push (To insert an element on to the stack) </vt:lpstr>
      <vt:lpstr>Push (To insert an element on to the stack) Algorithm</vt:lpstr>
      <vt:lpstr>Push()</vt:lpstr>
      <vt:lpstr>Push()</vt:lpstr>
      <vt:lpstr>Push (To insert an element on to the stack) </vt:lpstr>
      <vt:lpstr>Push()</vt:lpstr>
      <vt:lpstr>Pop (To delete an element from the stack) Algorithm  </vt:lpstr>
      <vt:lpstr>Pop()</vt:lpstr>
      <vt:lpstr>Pop()</vt:lpstr>
      <vt:lpstr>Pop (To delete an element from the stack)   </vt:lpstr>
      <vt:lpstr>Pop (To delete an element from the stack)   </vt:lpstr>
      <vt:lpstr>Display (To display elements of the stack) </vt:lpstr>
      <vt:lpstr>Display()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</dc:title>
  <dc:creator>Student</dc:creator>
  <cp:lastModifiedBy>Student</cp:lastModifiedBy>
  <cp:revision>168</cp:revision>
  <dcterms:created xsi:type="dcterms:W3CDTF">2019-07-18T05:56:16Z</dcterms:created>
  <dcterms:modified xsi:type="dcterms:W3CDTF">2020-06-10T05:46:17Z</dcterms:modified>
</cp:coreProperties>
</file>