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4" r:id="rId4"/>
    <p:sldId id="258" r:id="rId5"/>
    <p:sldId id="259" r:id="rId6"/>
    <p:sldId id="260" r:id="rId7"/>
    <p:sldId id="265" r:id="rId8"/>
    <p:sldId id="263" r:id="rId9"/>
    <p:sldId id="261" r:id="rId10"/>
    <p:sldId id="262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E0357-942C-4485-886E-A21534C1A975}" type="datetimeFigureOut">
              <a:rPr lang="en-US" smtClean="0"/>
              <a:pPr/>
              <a:t>8/20/2009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15821-F95E-45D2-AFBE-16182508C3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6A175-1B21-40B5-80A9-C52D1A944849}" type="datetimeFigureOut">
              <a:rPr lang="en-US" smtClean="0"/>
              <a:pPr/>
              <a:t>8/20/2009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500D6-67AD-405F-9ECB-52D65B0FC57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285992"/>
            <a:ext cx="7815290" cy="1441451"/>
          </a:xfrm>
        </p:spPr>
        <p:txBody>
          <a:bodyPr>
            <a:normAutofit/>
          </a:bodyPr>
          <a:lstStyle/>
          <a:p>
            <a:r>
              <a:rPr lang="en-US" dirty="0" smtClean="0"/>
              <a:t>Servlets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400" b="1" u="sng" dirty="0" smtClean="0"/>
              <a:t>Web Application:</a:t>
            </a:r>
            <a:endParaRPr lang="en-IN" sz="2400" b="1" u="sng" dirty="0"/>
          </a:p>
          <a:p>
            <a:pPr algn="just"/>
            <a:r>
              <a:rPr lang="en-IN" sz="2400" dirty="0" smtClean="0"/>
              <a:t>A </a:t>
            </a:r>
            <a:r>
              <a:rPr lang="en-IN" sz="2400" dirty="0"/>
              <a:t>web application is an application accessible from the web</a:t>
            </a:r>
            <a:r>
              <a:rPr lang="en-IN" sz="2400" dirty="0" smtClean="0"/>
              <a:t>.</a:t>
            </a:r>
          </a:p>
          <a:p>
            <a:pPr algn="just"/>
            <a:r>
              <a:rPr lang="en-IN" sz="2400" dirty="0" smtClean="0"/>
              <a:t>A </a:t>
            </a:r>
            <a:r>
              <a:rPr lang="en-IN" sz="2400" dirty="0"/>
              <a:t>web application is composed of web components like Servlet, JSP</a:t>
            </a:r>
            <a:r>
              <a:rPr lang="en-IN" sz="2400" dirty="0" smtClean="0"/>
              <a:t>, </a:t>
            </a:r>
            <a:r>
              <a:rPr lang="en-IN" sz="2400" dirty="0"/>
              <a:t>etc. and other elements such as HTML, CSS, and JavaScript. </a:t>
            </a:r>
            <a:endParaRPr lang="en-IN" sz="2400" dirty="0" smtClean="0"/>
          </a:p>
          <a:p>
            <a:pPr algn="just"/>
            <a:r>
              <a:rPr lang="en-IN" sz="2400" dirty="0" smtClean="0"/>
              <a:t>The </a:t>
            </a:r>
            <a:r>
              <a:rPr lang="en-IN" sz="2400" dirty="0"/>
              <a:t>web components typically execute in Web Server and respond to the HTTP request</a:t>
            </a:r>
            <a:r>
              <a:rPr lang="en-IN" sz="2400" dirty="0" smtClean="0"/>
              <a:t>.</a:t>
            </a:r>
          </a:p>
          <a:p>
            <a:pPr algn="just">
              <a:buNone/>
            </a:pPr>
            <a:endParaRPr lang="en-IN" sz="2400" dirty="0" smtClean="0"/>
          </a:p>
          <a:p>
            <a:pPr algn="just">
              <a:buNone/>
            </a:pPr>
            <a:r>
              <a:rPr lang="en-IN" sz="2400" b="1" u="sng" dirty="0" smtClean="0"/>
              <a:t>Common Gateway Interface:</a:t>
            </a:r>
            <a:endParaRPr lang="en-IN" sz="2400" b="1" u="sng" dirty="0"/>
          </a:p>
          <a:p>
            <a:pPr algn="just"/>
            <a:r>
              <a:rPr lang="en-IN" sz="2400" dirty="0"/>
              <a:t>CGI (Common Gateway Interface) scripting language </a:t>
            </a:r>
            <a:r>
              <a:rPr lang="en-IN" sz="2400" dirty="0" smtClean="0"/>
              <a:t>is a basic server-side </a:t>
            </a:r>
            <a:r>
              <a:rPr lang="en-IN" sz="2400" dirty="0"/>
              <a:t>programming </a:t>
            </a:r>
            <a:r>
              <a:rPr lang="en-IN" sz="2400" dirty="0" smtClean="0"/>
              <a:t>language. which is used to develop dynamic web pages.</a:t>
            </a:r>
          </a:p>
          <a:p>
            <a:pPr algn="just"/>
            <a:r>
              <a:rPr lang="en-IN" sz="2400" dirty="0"/>
              <a:t>CGI technology enables the web server to call an external program and pass HTTP request information to </a:t>
            </a:r>
            <a:r>
              <a:rPr lang="en-IN" sz="2400" dirty="0" smtClean="0"/>
              <a:t>process </a:t>
            </a:r>
            <a:r>
              <a:rPr lang="en-IN" sz="2400" dirty="0"/>
              <a:t>the request.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Common Gateway Interface (CGI)</a:t>
            </a:r>
            <a:endParaRPr lang="en-US" sz="3600" dirty="0"/>
          </a:p>
        </p:txBody>
      </p:sp>
      <p:pic>
        <p:nvPicPr>
          <p:cNvPr id="1026" name="Picture 2" descr="http://ecomputernotes.com/images/thumb492-Common%20Gateway%20Interface-6cb4a5a1f74de4c5a399d513faf1a6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7713782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3143248"/>
            <a:ext cx="8543956" cy="35719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sz="2400" dirty="0" smtClean="0"/>
              <a:t>In CGI,For each request, it starts a new process.</a:t>
            </a:r>
          </a:p>
          <a:p>
            <a:pPr algn="just"/>
            <a:r>
              <a:rPr lang="en-US" sz="2400" dirty="0" smtClean="0"/>
              <a:t>Each new process requires separate memory,CPU time so processor load will increase.</a:t>
            </a:r>
            <a:endParaRPr lang="en-IN" sz="2400" dirty="0" smtClean="0"/>
          </a:p>
          <a:p>
            <a:pPr>
              <a:buNone/>
            </a:pPr>
            <a:r>
              <a:rPr lang="en-IN" sz="2200" dirty="0"/>
              <a:t>There are many problems in CGI technology:</a:t>
            </a:r>
          </a:p>
          <a:p>
            <a:r>
              <a:rPr lang="en-IN" sz="2400" dirty="0"/>
              <a:t>If the number of clients increases, it takes more time for sending the response.</a:t>
            </a:r>
          </a:p>
          <a:p>
            <a:r>
              <a:rPr lang="en-IN" sz="2400" dirty="0"/>
              <a:t>For each request, it starts a process, and the web server is limited to start processes.</a:t>
            </a:r>
          </a:p>
          <a:p>
            <a:r>
              <a:rPr lang="en-IN" sz="2400" dirty="0"/>
              <a:t>It uses platform dependent language e.g. C, C++, perl.</a:t>
            </a:r>
          </a:p>
          <a:p>
            <a:pPr>
              <a:buNone/>
            </a:pPr>
            <a:endParaRPr lang="en-IN" sz="2400" dirty="0"/>
          </a:p>
        </p:txBody>
      </p:sp>
      <p:pic>
        <p:nvPicPr>
          <p:cNvPr id="1026" name="Picture 2" descr="CGI vs., Servl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290"/>
            <a:ext cx="5876925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543956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400" b="1" u="sng" dirty="0" smtClean="0"/>
              <a:t>Servlets:</a:t>
            </a:r>
          </a:p>
          <a:p>
            <a:pPr algn="just"/>
            <a:r>
              <a:rPr lang="en-IN" sz="2400" dirty="0"/>
              <a:t>Servlet technology is used to create a web application (resides at server side and generates a dynamic web page</a:t>
            </a:r>
            <a:r>
              <a:rPr lang="en-IN" sz="2400" dirty="0" smtClean="0"/>
              <a:t>).</a:t>
            </a:r>
          </a:p>
          <a:p>
            <a:pPr algn="just"/>
            <a:r>
              <a:rPr lang="en-IN" sz="2400" dirty="0"/>
              <a:t>Servlet technology is robust and scalable because of java language. </a:t>
            </a:r>
            <a:endParaRPr lang="en-IN" sz="2400" dirty="0" smtClean="0"/>
          </a:p>
          <a:p>
            <a:pPr algn="just"/>
            <a:r>
              <a:rPr lang="en-IN" sz="2400" dirty="0" smtClean="0"/>
              <a:t>Before </a:t>
            </a:r>
            <a:r>
              <a:rPr lang="en-IN" sz="2400" dirty="0"/>
              <a:t>Servlet, CGI (Common Gateway Interface) scripting language was common as a server-side programming language. However, there were many disadvantages to this technology.</a:t>
            </a:r>
          </a:p>
          <a:p>
            <a:r>
              <a:rPr lang="en-IN" sz="2400" dirty="0"/>
              <a:t>Servlet is a class that extends the capabilities of the servers and responds to the incoming requests.</a:t>
            </a:r>
          </a:p>
        </p:txBody>
      </p:sp>
      <p:pic>
        <p:nvPicPr>
          <p:cNvPr id="16386" name="Picture 2" descr="Servl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4214818"/>
            <a:ext cx="6405568" cy="2428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357430"/>
            <a:ext cx="8543956" cy="450057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sz="2400" dirty="0" smtClean="0"/>
              <a:t>The </a:t>
            </a:r>
            <a:r>
              <a:rPr lang="en-IN" sz="2400" dirty="0"/>
              <a:t>web container creates threads for handling the multiple requests to the Servlet. </a:t>
            </a:r>
            <a:endParaRPr lang="en-IN" sz="2400" dirty="0" smtClean="0"/>
          </a:p>
          <a:p>
            <a:pPr algn="just"/>
            <a:r>
              <a:rPr lang="en-IN" sz="2400" dirty="0" smtClean="0"/>
              <a:t>Threads </a:t>
            </a:r>
            <a:r>
              <a:rPr lang="en-IN" sz="2400" dirty="0"/>
              <a:t>have many benefits over the Processes such as they share a common memory area, lightweight, cost of communication between the threads are low. </a:t>
            </a:r>
            <a:endParaRPr lang="en-IN" sz="2400" dirty="0" smtClean="0"/>
          </a:p>
          <a:p>
            <a:pPr algn="just">
              <a:buNone/>
            </a:pPr>
            <a:r>
              <a:rPr lang="en-IN" sz="2400" dirty="0" smtClean="0"/>
              <a:t>The </a:t>
            </a:r>
            <a:r>
              <a:rPr lang="en-IN" sz="2400" dirty="0"/>
              <a:t>advantages of Servlet are as follows:</a:t>
            </a:r>
          </a:p>
          <a:p>
            <a:pPr algn="just"/>
            <a:r>
              <a:rPr lang="en-IN" sz="2400" b="1" dirty="0"/>
              <a:t>Better performance:</a:t>
            </a:r>
            <a:r>
              <a:rPr lang="en-IN" sz="2400" dirty="0"/>
              <a:t> because it creates a thread for each request, not process.</a:t>
            </a:r>
          </a:p>
          <a:p>
            <a:pPr algn="just"/>
            <a:r>
              <a:rPr lang="en-IN" sz="2400" b="1" dirty="0"/>
              <a:t>Portability:</a:t>
            </a:r>
            <a:r>
              <a:rPr lang="en-IN" sz="2400" dirty="0"/>
              <a:t> because it uses Java language.</a:t>
            </a:r>
          </a:p>
          <a:p>
            <a:pPr algn="just"/>
            <a:r>
              <a:rPr lang="en-IN" sz="2400" b="1" dirty="0"/>
              <a:t>Robust:</a:t>
            </a:r>
            <a:r>
              <a:rPr lang="en-IN" sz="2400" dirty="0"/>
              <a:t> JVM manages Servlets, so we don't need to worry about the memory leak, garbage collection, etc.</a:t>
            </a:r>
          </a:p>
          <a:p>
            <a:pPr algn="just"/>
            <a:r>
              <a:rPr lang="en-IN" sz="2400" b="1" dirty="0"/>
              <a:t>Secure:</a:t>
            </a:r>
            <a:r>
              <a:rPr lang="en-IN" sz="2400" dirty="0"/>
              <a:t> because it uses java language.</a:t>
            </a:r>
          </a:p>
        </p:txBody>
      </p:sp>
      <p:pic>
        <p:nvPicPr>
          <p:cNvPr id="17410" name="Picture 2" descr="Advantages of Servl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0"/>
            <a:ext cx="5572164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Servlet Vs CGI</a:t>
            </a:r>
            <a:endParaRPr lang="en-US" sz="4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14422"/>
            <a:ext cx="7358090" cy="532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b="1" u="sng" dirty="0" smtClean="0"/>
              <a:t>Lifecycle of Servlet:</a:t>
            </a:r>
            <a:br>
              <a:rPr lang="en-US" sz="2700" b="1" u="sng" dirty="0" smtClean="0"/>
            </a:br>
            <a:r>
              <a:rPr lang="en-US" sz="2700" dirty="0" smtClean="0"/>
              <a:t>Lifecycle of a servlet describes how and when a servlet is loaded, initialized, able to handle requests and unloaded.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3714776" cy="497207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There are 3 methods in lifecycle of servlet, those are</a:t>
            </a:r>
          </a:p>
          <a:p>
            <a:pPr lvl="1" algn="just"/>
            <a:r>
              <a:rPr lang="en-US" sz="2400" b="1" dirty="0" smtClean="0"/>
              <a:t>init() </a:t>
            </a:r>
            <a:r>
              <a:rPr lang="en-US" sz="2400" dirty="0" smtClean="0"/>
              <a:t>: This method initializes the servlet.</a:t>
            </a:r>
          </a:p>
          <a:p>
            <a:pPr lvl="1" algn="just">
              <a:buNone/>
            </a:pPr>
            <a:endParaRPr lang="en-US" sz="2400" dirty="0" smtClean="0"/>
          </a:p>
          <a:p>
            <a:pPr lvl="1" algn="just"/>
            <a:r>
              <a:rPr lang="en-US" sz="2400" b="1" dirty="0" smtClean="0"/>
              <a:t>service() </a:t>
            </a:r>
            <a:r>
              <a:rPr lang="en-US" sz="2400" dirty="0" smtClean="0"/>
              <a:t>: This method process the http requests.</a:t>
            </a:r>
          </a:p>
          <a:p>
            <a:pPr lvl="1" algn="just">
              <a:buNone/>
            </a:pPr>
            <a:endParaRPr lang="en-US" sz="2400" dirty="0" smtClean="0"/>
          </a:p>
          <a:p>
            <a:pPr lvl="1" algn="just"/>
            <a:r>
              <a:rPr lang="en-US" sz="2400" b="1" dirty="0" smtClean="0"/>
              <a:t>destroy():</a:t>
            </a:r>
            <a:r>
              <a:rPr lang="en-US" sz="2400" dirty="0" smtClean="0"/>
              <a:t> This method is used to destroy the servlet.</a:t>
            </a:r>
          </a:p>
          <a:p>
            <a:pPr lvl="1" algn="just">
              <a:buNone/>
            </a:pPr>
            <a:endParaRPr lang="en-US" sz="2400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7144562" y="164225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786446" y="1928802"/>
            <a:ext cx="3214710" cy="5715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Servlet Uninitialized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7144562" y="278526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Preparation 11"/>
          <p:cNvSpPr/>
          <p:nvPr/>
        </p:nvSpPr>
        <p:spPr>
          <a:xfrm>
            <a:off x="5786446" y="3071810"/>
            <a:ext cx="3357586" cy="1285884"/>
          </a:xfrm>
          <a:prstGeom prst="flowChartPreparati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Servlet initialized and Ready to process requests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216000" y="4642652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>
            <a:off x="5072066" y="3143248"/>
            <a:ext cx="1285884" cy="1143008"/>
          </a:xfrm>
          <a:prstGeom prst="arc">
            <a:avLst>
              <a:gd name="adj1" fmla="val 2273214"/>
              <a:gd name="adj2" fmla="val 19105805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Oval 21"/>
          <p:cNvSpPr/>
          <p:nvPr/>
        </p:nvSpPr>
        <p:spPr>
          <a:xfrm>
            <a:off x="6215074" y="4929198"/>
            <a:ext cx="2643206" cy="1143008"/>
          </a:xfrm>
          <a:prstGeom prst="ellipse">
            <a:avLst/>
          </a:prstGeom>
          <a:ln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Instance Garbage collected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000660" y="1416594"/>
            <a:ext cx="2500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New Instance is Created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00760" y="2571744"/>
            <a:ext cx="264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Init() method    Called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00496" y="3000372"/>
            <a:ext cx="1928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One or more  Requests processed by service() method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57752" y="4500570"/>
            <a:ext cx="2500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Destroy() method called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543956" cy="6500858"/>
          </a:xfrm>
        </p:spPr>
        <p:txBody>
          <a:bodyPr/>
          <a:lstStyle/>
          <a:p>
            <a:pPr>
              <a:buNone/>
            </a:pPr>
            <a:r>
              <a:rPr lang="en-IN" sz="2800" b="1" u="sng" dirty="0" smtClean="0"/>
              <a:t>Create </a:t>
            </a:r>
            <a:r>
              <a:rPr lang="en-IN" sz="2800" b="1" u="sng" dirty="0"/>
              <a:t>a servlet example</a:t>
            </a:r>
          </a:p>
          <a:p>
            <a:pPr>
              <a:buNone/>
            </a:pPr>
            <a:r>
              <a:rPr lang="en-IN" sz="2400" dirty="0"/>
              <a:t>The servlet example can be created by three ways:</a:t>
            </a:r>
          </a:p>
          <a:p>
            <a:pPr lvl="1"/>
            <a:r>
              <a:rPr lang="en-IN" sz="2000" dirty="0"/>
              <a:t>By implementing Servlet interface,</a:t>
            </a:r>
          </a:p>
          <a:p>
            <a:pPr lvl="1"/>
            <a:r>
              <a:rPr lang="en-IN" sz="2000" dirty="0"/>
              <a:t>By inheriting GenericServlet class, (or)</a:t>
            </a:r>
          </a:p>
          <a:p>
            <a:pPr lvl="1"/>
            <a:r>
              <a:rPr lang="en-IN" sz="2000" dirty="0"/>
              <a:t>By inheriting HttpServlet class</a:t>
            </a:r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r>
              <a:rPr lang="en-IN" sz="2400" dirty="0" smtClean="0"/>
              <a:t>Here</a:t>
            </a:r>
            <a:r>
              <a:rPr lang="en-IN" sz="2400" dirty="0"/>
              <a:t>, we are going to use </a:t>
            </a:r>
            <a:r>
              <a:rPr lang="en-IN" sz="2400" b="1" dirty="0" smtClean="0"/>
              <a:t>tomcat </a:t>
            </a:r>
            <a:r>
              <a:rPr lang="en-IN" sz="2400" b="1" dirty="0"/>
              <a:t>server</a:t>
            </a:r>
            <a:r>
              <a:rPr lang="en-IN" sz="2400" dirty="0"/>
              <a:t> in this example. </a:t>
            </a:r>
            <a:endParaRPr lang="en-IN" sz="2400" dirty="0" smtClean="0"/>
          </a:p>
          <a:p>
            <a:pPr>
              <a:buNone/>
            </a:pPr>
            <a:r>
              <a:rPr lang="en-IN" sz="2400" dirty="0" smtClean="0"/>
              <a:t>The </a:t>
            </a:r>
            <a:r>
              <a:rPr lang="en-IN" sz="2400" dirty="0"/>
              <a:t>steps are as follows: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dirty="0"/>
              <a:t>Create a directory structure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dirty="0"/>
              <a:t>Create a Servlet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dirty="0"/>
              <a:t>Compile the Servlet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dirty="0"/>
              <a:t>Create a deployment descriptor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dirty="0"/>
              <a:t>Start the </a:t>
            </a:r>
            <a:r>
              <a:rPr lang="en-IN" sz="2000" dirty="0" smtClean="0"/>
              <a:t>server</a:t>
            </a:r>
            <a:endParaRPr lang="en-IN" sz="2000" dirty="0"/>
          </a:p>
          <a:p>
            <a:pPr marL="914400" lvl="1" indent="-457200">
              <a:buFont typeface="+mj-lt"/>
              <a:buAutoNum type="arabicPeriod"/>
            </a:pPr>
            <a:r>
              <a:rPr lang="en-IN" sz="2000" dirty="0"/>
              <a:t>Access the servlet</a:t>
            </a:r>
          </a:p>
          <a:p>
            <a:pPr>
              <a:buNone/>
            </a:pPr>
            <a:r>
              <a:rPr lang="en-IN" sz="2400" dirty="0" smtClean="0"/>
              <a:t/>
            </a:r>
            <a:br>
              <a:rPr lang="en-IN" sz="2400" dirty="0" smtClean="0"/>
            </a:b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5072098" cy="671514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IN" sz="2800" u="sng" dirty="0" smtClean="0"/>
              <a:t>Create </a:t>
            </a:r>
            <a:r>
              <a:rPr lang="en-IN" sz="2800" u="sng" dirty="0"/>
              <a:t>a directory </a:t>
            </a:r>
            <a:r>
              <a:rPr lang="en-IN" sz="2800" u="sng" dirty="0" smtClean="0"/>
              <a:t>structure:</a:t>
            </a:r>
          </a:p>
          <a:p>
            <a:pPr marL="457200" indent="-457200">
              <a:buNone/>
            </a:pPr>
            <a:endParaRPr lang="en-IN" sz="2800" u="sng" dirty="0" smtClean="0"/>
          </a:p>
          <a:p>
            <a:pPr marL="457200" indent="-457200" algn="just"/>
            <a:r>
              <a:rPr lang="en-IN" sz="2400" dirty="0" smtClean="0"/>
              <a:t>The</a:t>
            </a:r>
            <a:r>
              <a:rPr lang="en-IN" sz="2400" dirty="0"/>
              <a:t> </a:t>
            </a:r>
            <a:r>
              <a:rPr lang="en-IN" sz="2400" b="1" dirty="0"/>
              <a:t>directory structure</a:t>
            </a:r>
            <a:r>
              <a:rPr lang="en-IN" sz="2400" dirty="0"/>
              <a:t> defines that where to put the different types of files so that web container may get the information and respond to the client</a:t>
            </a:r>
            <a:r>
              <a:rPr lang="en-IN" sz="2400" dirty="0" smtClean="0"/>
              <a:t>.</a:t>
            </a:r>
          </a:p>
          <a:p>
            <a:pPr marL="457200" indent="-457200" algn="just">
              <a:buNone/>
            </a:pPr>
            <a:endParaRPr lang="en-IN" sz="2400" dirty="0" smtClean="0"/>
          </a:p>
          <a:p>
            <a:pPr marL="457200" indent="-457200" algn="just"/>
            <a:r>
              <a:rPr lang="en-IN" sz="2400" dirty="0"/>
              <a:t>Let's see the directory structure that must be followed to create the servlet</a:t>
            </a:r>
            <a:r>
              <a:rPr lang="en-IN" sz="2400" dirty="0" smtClean="0"/>
              <a:t>.</a:t>
            </a:r>
          </a:p>
          <a:p>
            <a:pPr marL="457200" indent="-457200" algn="just">
              <a:buNone/>
            </a:pPr>
            <a:r>
              <a:rPr lang="en-US" sz="2400" dirty="0"/>
              <a:t>	</a:t>
            </a:r>
            <a:endParaRPr lang="en-IN" sz="2400" dirty="0" smtClean="0"/>
          </a:p>
          <a:p>
            <a:pPr marL="457200" indent="-457200" algn="just"/>
            <a:endParaRPr lang="en-IN" sz="2400" dirty="0"/>
          </a:p>
          <a:p>
            <a:pPr>
              <a:buNone/>
            </a:pPr>
            <a:endParaRPr lang="en-IN" sz="2400" dirty="0"/>
          </a:p>
        </p:txBody>
      </p:sp>
      <p:pic>
        <p:nvPicPr>
          <p:cNvPr id="4" name="Picture 2" descr="https://www.sitesbay.com/servlet/images/directory-structur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214422"/>
            <a:ext cx="3200400" cy="4913745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1433" y="2570595"/>
            <a:ext cx="947261" cy="23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en-US" sz="3200" u="sng" dirty="0" smtClean="0">
                <a:cs typeface="Arial" pitchFamily="34" charset="0"/>
              </a:rPr>
              <a:t>2.Create a servlet: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401080" cy="5715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cs typeface="Courier New" pitchFamily="49" charset="0"/>
              </a:rPr>
              <a:t>import</a:t>
            </a:r>
            <a:r>
              <a:rPr lang="en-US" sz="2400" dirty="0" smtClean="0">
                <a:cs typeface="Courier New" pitchFamily="49" charset="0"/>
              </a:rPr>
              <a:t> java.io.*;  				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cs typeface="Courier New" pitchFamily="49" charset="0"/>
              </a:rPr>
              <a:t>First.java</a:t>
            </a:r>
          </a:p>
          <a:p>
            <a:pPr>
              <a:buNone/>
            </a:pPr>
            <a:r>
              <a:rPr lang="en-US" sz="2400" b="1" dirty="0" smtClean="0">
                <a:cs typeface="Courier New" pitchFamily="49" charset="0"/>
              </a:rPr>
              <a:t>import</a:t>
            </a:r>
            <a:r>
              <a:rPr lang="en-US" sz="2400" dirty="0" smtClean="0">
                <a:cs typeface="Courier New" pitchFamily="49" charset="0"/>
              </a:rPr>
              <a:t> </a:t>
            </a:r>
            <a:r>
              <a:rPr lang="en-US" sz="2400" dirty="0" err="1" smtClean="0">
                <a:cs typeface="Courier New" pitchFamily="49" charset="0"/>
              </a:rPr>
              <a:t>javax.servlet</a:t>
            </a:r>
            <a:r>
              <a:rPr lang="en-US" sz="2400" dirty="0" smtClean="0">
                <a:cs typeface="Courier New" pitchFamily="49" charset="0"/>
              </a:rPr>
              <a:t>.*;  </a:t>
            </a:r>
          </a:p>
          <a:p>
            <a:pPr>
              <a:buNone/>
            </a:pPr>
            <a:r>
              <a:rPr lang="en-US" sz="2400" b="1" dirty="0" smtClean="0">
                <a:cs typeface="Courier New" pitchFamily="49" charset="0"/>
              </a:rPr>
              <a:t>public</a:t>
            </a:r>
            <a:r>
              <a:rPr lang="en-US" sz="2400" dirty="0" smtClean="0">
                <a:cs typeface="Courier New" pitchFamily="49" charset="0"/>
              </a:rPr>
              <a:t> </a:t>
            </a:r>
            <a:r>
              <a:rPr lang="en-US" sz="2400" b="1" dirty="0" smtClean="0">
                <a:cs typeface="Courier New" pitchFamily="49" charset="0"/>
              </a:rPr>
              <a:t>class</a:t>
            </a:r>
            <a:r>
              <a:rPr lang="en-US" sz="2400" dirty="0" smtClean="0">
                <a:cs typeface="Courier New" pitchFamily="49" charset="0"/>
              </a:rPr>
              <a:t> First </a:t>
            </a:r>
            <a:r>
              <a:rPr lang="en-US" sz="2400" b="1" dirty="0" smtClean="0">
                <a:cs typeface="Courier New" pitchFamily="49" charset="0"/>
              </a:rPr>
              <a:t>extends</a:t>
            </a:r>
            <a:r>
              <a:rPr lang="en-US" sz="2400" dirty="0" smtClean="0">
                <a:cs typeface="Courier New" pitchFamily="49" charset="0"/>
              </a:rPr>
              <a:t> </a:t>
            </a:r>
            <a:r>
              <a:rPr lang="en-US" sz="2400" dirty="0" err="1" smtClean="0">
                <a:cs typeface="Courier New" pitchFamily="49" charset="0"/>
              </a:rPr>
              <a:t>GenericServlet</a:t>
            </a:r>
            <a:endParaRPr lang="en-US" sz="2400" dirty="0" smtClean="0">
              <a:cs typeface="Courier New" pitchFamily="49" charset="0"/>
            </a:endParaRPr>
          </a:p>
          <a:p>
            <a:pPr>
              <a:buNone/>
            </a:pPr>
            <a:r>
              <a:rPr lang="en-US" sz="2400" dirty="0" smtClean="0">
                <a:cs typeface="Courier New" pitchFamily="49" charset="0"/>
              </a:rPr>
              <a:t>{  </a:t>
            </a:r>
          </a:p>
          <a:p>
            <a:pPr>
              <a:buNone/>
            </a:pPr>
            <a:r>
              <a:rPr lang="en-US" sz="2400" b="1" dirty="0" smtClean="0">
                <a:cs typeface="Courier New" pitchFamily="49" charset="0"/>
              </a:rPr>
              <a:t>public</a:t>
            </a:r>
            <a:r>
              <a:rPr lang="en-US" sz="2400" dirty="0" smtClean="0">
                <a:cs typeface="Courier New" pitchFamily="49" charset="0"/>
              </a:rPr>
              <a:t> </a:t>
            </a:r>
            <a:r>
              <a:rPr lang="en-US" sz="2400" b="1" dirty="0" smtClean="0">
                <a:cs typeface="Courier New" pitchFamily="49" charset="0"/>
              </a:rPr>
              <a:t>void</a:t>
            </a:r>
            <a:r>
              <a:rPr lang="en-US" sz="2400" dirty="0" smtClean="0">
                <a:cs typeface="Courier New" pitchFamily="49" charset="0"/>
              </a:rPr>
              <a:t> service(</a:t>
            </a:r>
            <a:r>
              <a:rPr lang="en-US" sz="2400" dirty="0" err="1" smtClean="0">
                <a:cs typeface="Courier New" pitchFamily="49" charset="0"/>
              </a:rPr>
              <a:t>ServletRequest</a:t>
            </a:r>
            <a:r>
              <a:rPr lang="en-US" sz="2400" dirty="0" smtClean="0">
                <a:cs typeface="Courier New" pitchFamily="49" charset="0"/>
              </a:rPr>
              <a:t> </a:t>
            </a:r>
            <a:r>
              <a:rPr lang="en-US" sz="2400" dirty="0" err="1" smtClean="0">
                <a:cs typeface="Courier New" pitchFamily="49" charset="0"/>
              </a:rPr>
              <a:t>req,ServletResponse</a:t>
            </a:r>
            <a:r>
              <a:rPr lang="en-US" sz="2400" dirty="0" smtClean="0">
                <a:cs typeface="Courier New" pitchFamily="49" charset="0"/>
              </a:rPr>
              <a:t> res)  </a:t>
            </a:r>
          </a:p>
          <a:p>
            <a:pPr>
              <a:buNone/>
            </a:pPr>
            <a:r>
              <a:rPr lang="en-US" sz="2400" b="1" dirty="0" smtClean="0">
                <a:cs typeface="Courier New" pitchFamily="49" charset="0"/>
              </a:rPr>
              <a:t>throws</a:t>
            </a:r>
            <a:r>
              <a:rPr lang="en-US" sz="2400" dirty="0" smtClean="0">
                <a:cs typeface="Courier New" pitchFamily="49" charset="0"/>
              </a:rPr>
              <a:t> </a:t>
            </a:r>
            <a:r>
              <a:rPr lang="en-US" sz="2400" dirty="0" err="1" smtClean="0">
                <a:cs typeface="Courier New" pitchFamily="49" charset="0"/>
              </a:rPr>
              <a:t>IOException,ServletException</a:t>
            </a:r>
            <a:r>
              <a:rPr lang="en-US" sz="2400" dirty="0" smtClean="0">
                <a:cs typeface="Courier New" pitchFamily="49" charset="0"/>
              </a:rPr>
              <a:t>{  </a:t>
            </a:r>
          </a:p>
          <a:p>
            <a:pPr>
              <a:buNone/>
            </a:pPr>
            <a:r>
              <a:rPr lang="en-US" sz="2400" dirty="0" err="1" smtClean="0">
                <a:cs typeface="Courier New" pitchFamily="49" charset="0"/>
              </a:rPr>
              <a:t>res.setContentType</a:t>
            </a:r>
            <a:r>
              <a:rPr lang="en-US" sz="2400" dirty="0" smtClean="0">
                <a:cs typeface="Courier New" pitchFamily="49" charset="0"/>
              </a:rPr>
              <a:t>("text/html");  </a:t>
            </a:r>
          </a:p>
          <a:p>
            <a:pPr>
              <a:buNone/>
            </a:pPr>
            <a:r>
              <a:rPr lang="en-US" sz="2400" dirty="0" err="1" smtClean="0">
                <a:cs typeface="Courier New" pitchFamily="49" charset="0"/>
              </a:rPr>
              <a:t>PrintWriter</a:t>
            </a:r>
            <a:r>
              <a:rPr lang="en-US" sz="2400" dirty="0" smtClean="0">
                <a:cs typeface="Courier New" pitchFamily="49" charset="0"/>
              </a:rPr>
              <a:t> out=</a:t>
            </a:r>
            <a:r>
              <a:rPr lang="en-US" sz="2400" dirty="0" err="1" smtClean="0">
                <a:cs typeface="Courier New" pitchFamily="49" charset="0"/>
              </a:rPr>
              <a:t>res.getWriter</a:t>
            </a:r>
            <a:r>
              <a:rPr lang="en-US" sz="2400" dirty="0" smtClean="0">
                <a:cs typeface="Courier New" pitchFamily="49" charset="0"/>
              </a:rPr>
              <a:t>();  </a:t>
            </a:r>
          </a:p>
          <a:p>
            <a:pPr>
              <a:buNone/>
            </a:pPr>
            <a:r>
              <a:rPr lang="en-US" sz="2400" dirty="0" err="1" smtClean="0">
                <a:cs typeface="Courier New" pitchFamily="49" charset="0"/>
              </a:rPr>
              <a:t>out.print</a:t>
            </a:r>
            <a:r>
              <a:rPr lang="en-US" sz="2400" dirty="0" smtClean="0">
                <a:cs typeface="Courier New" pitchFamily="49" charset="0"/>
              </a:rPr>
              <a:t>("&lt;html&gt;&lt;body&gt;");  </a:t>
            </a:r>
          </a:p>
          <a:p>
            <a:pPr>
              <a:buNone/>
            </a:pPr>
            <a:r>
              <a:rPr lang="en-US" sz="2400" dirty="0" err="1" smtClean="0">
                <a:cs typeface="Courier New" pitchFamily="49" charset="0"/>
              </a:rPr>
              <a:t>out.print</a:t>
            </a:r>
            <a:r>
              <a:rPr lang="en-US" sz="2400" dirty="0" smtClean="0">
                <a:cs typeface="Courier New" pitchFamily="49" charset="0"/>
              </a:rPr>
              <a:t>("&lt;b&gt;Welcome to servlet&lt;/b&gt;");  </a:t>
            </a:r>
          </a:p>
          <a:p>
            <a:pPr>
              <a:buNone/>
            </a:pPr>
            <a:r>
              <a:rPr lang="en-US" sz="2400" dirty="0" err="1" smtClean="0">
                <a:cs typeface="Courier New" pitchFamily="49" charset="0"/>
              </a:rPr>
              <a:t>out.print</a:t>
            </a:r>
            <a:r>
              <a:rPr lang="en-US" sz="2400" dirty="0" smtClean="0">
                <a:cs typeface="Courier New" pitchFamily="49" charset="0"/>
              </a:rPr>
              <a:t>("&lt;/body&gt;&lt;/html&gt;");  </a:t>
            </a:r>
          </a:p>
          <a:p>
            <a:pPr>
              <a:buNone/>
            </a:pPr>
            <a:r>
              <a:rPr lang="en-US" sz="2400" dirty="0" smtClean="0">
                <a:cs typeface="Courier New" pitchFamily="49" charset="0"/>
              </a:rPr>
              <a:t>}  </a:t>
            </a:r>
          </a:p>
          <a:p>
            <a:pPr>
              <a:buNone/>
            </a:pPr>
            <a:r>
              <a:rPr lang="en-US" sz="2400" dirty="0" smtClean="0">
                <a:cs typeface="Courier New" pitchFamily="49" charset="0"/>
              </a:rPr>
              <a:t>} </a:t>
            </a:r>
          </a:p>
          <a:p>
            <a:pPr lvl="1">
              <a:buNone/>
            </a:pPr>
            <a:endParaRPr lang="en-US" sz="2400" b="1" dirty="0" smtClean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u="sng" dirty="0" smtClean="0">
                <a:cs typeface="Arial" pitchFamily="34" charset="0"/>
              </a:rPr>
              <a:t>3.Compile the servlet: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8858280" cy="5572140"/>
          </a:xfrm>
        </p:spPr>
        <p:txBody>
          <a:bodyPr>
            <a:noAutofit/>
          </a:bodyPr>
          <a:lstStyle/>
          <a:p>
            <a:r>
              <a:rPr lang="en-US" sz="2800" dirty="0" smtClean="0"/>
              <a:t>Servlet can be compliled by using jar file</a:t>
            </a:r>
          </a:p>
          <a:p>
            <a:r>
              <a:rPr lang="en-US" sz="2800" dirty="0" smtClean="0"/>
              <a:t>Jar file are required to be loaded.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b="1" dirty="0" smtClean="0"/>
              <a:t>Servlet-api.jar</a:t>
            </a:r>
          </a:p>
          <a:p>
            <a:pPr>
              <a:buNone/>
            </a:pPr>
            <a:r>
              <a:rPr lang="en-US" sz="2800" dirty="0" smtClean="0"/>
              <a:t>Two ways to load the jar file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set classpath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paste the jar file in JRE/lib/ext folder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Put the java file in any folder. After compiling the java file, paste the class file of servlet in </a:t>
            </a:r>
            <a:r>
              <a:rPr lang="en-US" sz="2400" b="1" dirty="0" smtClean="0"/>
              <a:t>WEB-INF/classes</a:t>
            </a:r>
            <a:r>
              <a:rPr lang="en-US" sz="2400" dirty="0" smtClean="0"/>
              <a:t>  </a:t>
            </a:r>
            <a:r>
              <a:rPr lang="en-US" sz="2800" dirty="0" smtClean="0"/>
              <a:t>directory.</a:t>
            </a:r>
          </a:p>
          <a:p>
            <a:pPr>
              <a:buNone/>
            </a:pP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6630" y="2571744"/>
            <a:ext cx="411596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600" u="sng" dirty="0" smtClean="0">
                <a:latin typeface="+mn-lt"/>
                <a:cs typeface="Arial" pitchFamily="34" charset="0"/>
              </a:rPr>
              <a:t>4.Create a deployment description:</a:t>
            </a:r>
            <a:endParaRPr lang="en-US" sz="3600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ea typeface="Verdana" pitchFamily="34" charset="0"/>
                <a:cs typeface="Verdana" pitchFamily="34" charset="0"/>
              </a:rPr>
              <a:t>Deployment description is an XML file with a name web.xml</a:t>
            </a:r>
          </a:p>
          <a:p>
            <a:r>
              <a:rPr lang="en-US" sz="2400" dirty="0" smtClean="0">
                <a:ea typeface="Verdana" pitchFamily="34" charset="0"/>
                <a:cs typeface="Verdana" pitchFamily="34" charset="0"/>
              </a:rPr>
              <a:t>From this xml file web container gets the information about the servlet to be invoked</a:t>
            </a:r>
          </a:p>
          <a:p>
            <a:endParaRPr lang="en-US" sz="2400" dirty="0" smtClean="0"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Web.xml</a:t>
            </a:r>
          </a:p>
          <a:p>
            <a:pPr>
              <a:buNone/>
            </a:pPr>
            <a:r>
              <a:rPr lang="en-US" sz="2400" dirty="0" smtClean="0"/>
              <a:t>&lt;web-app&gt; </a:t>
            </a:r>
          </a:p>
          <a:p>
            <a:pPr lvl="1">
              <a:buNone/>
            </a:pPr>
            <a:r>
              <a:rPr lang="en-US" sz="2400" dirty="0" smtClean="0"/>
              <a:t>&lt;servlet&gt; </a:t>
            </a:r>
          </a:p>
          <a:p>
            <a:pPr lvl="2">
              <a:buNone/>
            </a:pPr>
            <a:r>
              <a:rPr lang="en-US" dirty="0" smtClean="0"/>
              <a:t>&lt;servlet-name&gt;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hello</a:t>
            </a:r>
            <a:r>
              <a:rPr lang="en-US" dirty="0" smtClean="0"/>
              <a:t>&lt;/servlet-name&gt; </a:t>
            </a:r>
          </a:p>
          <a:p>
            <a:pPr lvl="2">
              <a:buNone/>
            </a:pPr>
            <a:r>
              <a:rPr lang="en-US" dirty="0" smtClean="0"/>
              <a:t>&lt;servlet-class&gt;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First</a:t>
            </a:r>
            <a:r>
              <a:rPr lang="en-US" dirty="0" smtClean="0"/>
              <a:t>&lt;/servlet-class&gt; </a:t>
            </a:r>
          </a:p>
          <a:p>
            <a:pPr lvl="1">
              <a:buNone/>
            </a:pPr>
            <a:r>
              <a:rPr lang="en-US" sz="2400" dirty="0" smtClean="0"/>
              <a:t>&lt;/servlet&gt; </a:t>
            </a:r>
          </a:p>
          <a:p>
            <a:pPr lvl="1"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-mapping&gt; </a:t>
            </a:r>
          </a:p>
          <a:p>
            <a:pPr lvl="2">
              <a:buNone/>
            </a:pPr>
            <a:r>
              <a:rPr lang="en-US" dirty="0" smtClean="0"/>
              <a:t>&lt;servlet-name&gt;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hello</a:t>
            </a:r>
            <a:r>
              <a:rPr lang="en-US" dirty="0" smtClean="0"/>
              <a:t>&lt;/servlet-name&gt;</a:t>
            </a:r>
          </a:p>
          <a:p>
            <a:pPr lvl="2">
              <a:buNone/>
            </a:pPr>
            <a:r>
              <a:rPr lang="en-US" dirty="0" smtClean="0"/>
              <a:t> &lt;</a:t>
            </a:r>
            <a:r>
              <a:rPr lang="en-US" dirty="0" err="1" smtClean="0"/>
              <a:t>url</a:t>
            </a:r>
            <a:r>
              <a:rPr lang="en-US" dirty="0" smtClean="0"/>
              <a:t>-pattern&gt;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/welcome</a:t>
            </a:r>
            <a:r>
              <a:rPr lang="en-US" dirty="0" smtClean="0"/>
              <a:t>&lt;/</a:t>
            </a:r>
            <a:r>
              <a:rPr lang="en-US" dirty="0" err="1" smtClean="0"/>
              <a:t>url</a:t>
            </a:r>
            <a:r>
              <a:rPr lang="en-US" dirty="0" smtClean="0"/>
              <a:t>-pattern&gt; </a:t>
            </a:r>
          </a:p>
          <a:p>
            <a:pPr lvl="1">
              <a:buNone/>
            </a:pPr>
            <a:r>
              <a:rPr lang="en-US" sz="2400" dirty="0" smtClean="0"/>
              <a:t>&lt;/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-mapping&gt; </a:t>
            </a:r>
          </a:p>
          <a:p>
            <a:pPr>
              <a:buNone/>
            </a:pPr>
            <a:r>
              <a:rPr lang="en-US" sz="2400" dirty="0" smtClean="0"/>
              <a:t>&lt;/web-app&gt; </a:t>
            </a:r>
            <a:endParaRPr lang="en-US" sz="2400" dirty="0" smtClean="0">
              <a:ea typeface="Verdana" pitchFamily="34" charset="0"/>
              <a:cs typeface="Verdana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u="sng" dirty="0" smtClean="0">
                <a:latin typeface="+mn-lt"/>
                <a:cs typeface="Arial" pitchFamily="34" charset="0"/>
              </a:rPr>
              <a:t>5.Start the server and deploy the project:</a:t>
            </a:r>
            <a:endParaRPr lang="en-US" sz="3600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/>
          <a:lstStyle/>
          <a:p>
            <a:r>
              <a:rPr lang="en-US" dirty="0" smtClean="0"/>
              <a:t>There are two ways to deploy the project</a:t>
            </a:r>
          </a:p>
          <a:p>
            <a:pPr lvl="1"/>
            <a:r>
              <a:rPr lang="en-US" dirty="0" smtClean="0"/>
              <a:t>Deployment</a:t>
            </a:r>
            <a:endParaRPr lang="en-US" dirty="0" smtClean="0"/>
          </a:p>
          <a:p>
            <a:pPr lvl="2"/>
            <a:r>
              <a:rPr lang="en-US" dirty="0" smtClean="0"/>
              <a:t>Copy project into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c://xampp/tomcat/web-apps</a:t>
            </a:r>
          </a:p>
          <a:p>
            <a:pPr lvl="1"/>
            <a:r>
              <a:rPr lang="en-US" dirty="0" smtClean="0"/>
              <a:t>Start Tomcat server</a:t>
            </a:r>
            <a:endParaRPr lang="en-US" dirty="0" smtClean="0"/>
          </a:p>
          <a:p>
            <a:pPr lvl="2"/>
            <a:r>
              <a:rPr lang="en-US" dirty="0" smtClean="0"/>
              <a:t>By using Xampp control panel</a:t>
            </a:r>
            <a:endParaRPr lang="en-US" dirty="0" smtClean="0"/>
          </a:p>
          <a:p>
            <a:pPr lvl="2"/>
            <a:r>
              <a:rPr lang="en-US" dirty="0" smtClean="0"/>
              <a:t>By </a:t>
            </a:r>
            <a:r>
              <a:rPr lang="en-US" dirty="0" smtClean="0"/>
              <a:t>running </a:t>
            </a:r>
            <a:r>
              <a:rPr lang="en-US" b="1" dirty="0" smtClean="0">
                <a:solidFill>
                  <a:srgbClr val="FF0000"/>
                </a:solidFill>
              </a:rPr>
              <a:t>catalina_start</a:t>
            </a:r>
            <a:r>
              <a:rPr lang="en-US" dirty="0" smtClean="0"/>
              <a:t> batch file.</a:t>
            </a:r>
          </a:p>
          <a:p>
            <a:pPr lvl="2">
              <a:buNone/>
            </a:pPr>
            <a:r>
              <a:rPr lang="en-US" dirty="0" smtClean="0"/>
              <a:t>	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c://xampp/tomcat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/)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600" u="sng" dirty="0" smtClean="0">
                <a:latin typeface="+mn-lt"/>
                <a:cs typeface="Arial" pitchFamily="34" charset="0"/>
              </a:rPr>
              <a:t>6.</a:t>
            </a:r>
            <a:r>
              <a:rPr lang="en-IN" sz="3600" u="sng" dirty="0" smtClean="0"/>
              <a:t> Access the servlet</a:t>
            </a:r>
            <a:r>
              <a:rPr lang="en-US" sz="3600" u="sng" dirty="0" smtClean="0">
                <a:latin typeface="+mn-lt"/>
                <a:cs typeface="Arial" pitchFamily="34" charset="0"/>
              </a:rPr>
              <a:t>:</a:t>
            </a:r>
            <a:endParaRPr lang="en-US" sz="3600" u="sng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47774"/>
            <a:ext cx="7358114" cy="534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15436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/>
              <a:t>Reading Servlet Parameters:</a:t>
            </a:r>
          </a:p>
          <a:p>
            <a:pPr algn="just"/>
            <a:r>
              <a:rPr lang="en-US" sz="2400" dirty="0" smtClean="0"/>
              <a:t>The Servlet Request class includes methods that allow you to read the names and values of parameters that are included in a client request.</a:t>
            </a:r>
          </a:p>
          <a:p>
            <a:pPr algn="just">
              <a:buNone/>
            </a:pPr>
            <a:r>
              <a:rPr lang="en-US" sz="2400" u="sng" dirty="0" smtClean="0"/>
              <a:t>Example:</a:t>
            </a:r>
            <a:r>
              <a:rPr lang="en-US" sz="2400" dirty="0" smtClean="0"/>
              <a:t>			</a:t>
            </a:r>
            <a:r>
              <a:rPr lang="en-US" sz="2400" b="1" dirty="0" smtClean="0"/>
              <a:t>“index.html”</a:t>
            </a:r>
            <a:endParaRPr lang="en-US" sz="2400" b="1" u="sng" dirty="0" smtClean="0"/>
          </a:p>
          <a:p>
            <a:pPr algn="just">
              <a:buNone/>
            </a:pPr>
            <a:r>
              <a:rPr lang="en-US" sz="2400" dirty="0" smtClean="0"/>
              <a:t>&lt;html&gt;</a:t>
            </a:r>
          </a:p>
          <a:p>
            <a:pPr algn="just">
              <a:buNone/>
            </a:pPr>
            <a:r>
              <a:rPr lang="en-US" sz="2400" dirty="0" smtClean="0"/>
              <a:t>&lt;body&gt;</a:t>
            </a:r>
          </a:p>
          <a:p>
            <a:pPr algn="just">
              <a:buNone/>
            </a:pPr>
            <a:r>
              <a:rPr lang="en-US" sz="2400" dirty="0" smtClean="0"/>
              <a:t>&lt;form </a:t>
            </a:r>
            <a:r>
              <a:rPr lang="en-US" sz="2400" dirty="0" smtClean="0">
                <a:solidFill>
                  <a:srgbClr val="C00000"/>
                </a:solidFill>
              </a:rPr>
              <a:t>action="home" </a:t>
            </a:r>
            <a:r>
              <a:rPr lang="en-US" sz="2400" dirty="0" smtClean="0">
                <a:solidFill>
                  <a:srgbClr val="00B0F0"/>
                </a:solidFill>
              </a:rPr>
              <a:t>method="get"</a:t>
            </a:r>
            <a:r>
              <a:rPr lang="en-US" sz="2400" dirty="0" smtClean="0"/>
              <a:t>&gt;</a:t>
            </a:r>
          </a:p>
          <a:p>
            <a:pPr algn="just">
              <a:buNone/>
            </a:pPr>
            <a:r>
              <a:rPr lang="en-US" sz="2400" dirty="0" smtClean="0"/>
              <a:t>Enter your name :</a:t>
            </a:r>
          </a:p>
          <a:p>
            <a:pPr algn="just">
              <a:buNone/>
            </a:pPr>
            <a:r>
              <a:rPr lang="en-US" sz="2400" dirty="0" smtClean="0"/>
              <a:t>&lt;input type="text" name="name"&gt;&lt;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</a:t>
            </a:r>
          </a:p>
          <a:p>
            <a:pPr algn="just">
              <a:buNone/>
            </a:pPr>
            <a:r>
              <a:rPr lang="en-US" sz="2400" dirty="0" smtClean="0"/>
              <a:t>&lt;input type="submit" value="OK"&gt;</a:t>
            </a:r>
          </a:p>
          <a:p>
            <a:pPr algn="just">
              <a:buNone/>
            </a:pPr>
            <a:r>
              <a:rPr lang="en-US" sz="2400" dirty="0" smtClean="0"/>
              <a:t>&lt;/body&gt;</a:t>
            </a:r>
          </a:p>
          <a:p>
            <a:pPr algn="just"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786058"/>
            <a:ext cx="366236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64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import </a:t>
            </a:r>
            <a:r>
              <a:rPr lang="en-US" sz="2400" dirty="0" err="1" smtClean="0"/>
              <a:t>javax.servlet.http</a:t>
            </a:r>
            <a:r>
              <a:rPr lang="en-US" sz="2400" dirty="0" smtClean="0"/>
              <a:t>.*;			</a:t>
            </a:r>
            <a:r>
              <a:rPr lang="en-US" sz="2400" b="1" dirty="0" smtClean="0"/>
              <a:t>“ReadingPar.java”</a:t>
            </a:r>
          </a:p>
          <a:p>
            <a:pPr>
              <a:buNone/>
            </a:pPr>
            <a:r>
              <a:rPr lang="en-US" sz="2400" dirty="0" smtClean="0"/>
              <a:t>import </a:t>
            </a:r>
            <a:r>
              <a:rPr lang="en-US" sz="2400" dirty="0" err="1" smtClean="0"/>
              <a:t>javax.servlet</a:t>
            </a:r>
            <a:r>
              <a:rPr lang="en-US" sz="2400" dirty="0" smtClean="0"/>
              <a:t>.*;</a:t>
            </a:r>
          </a:p>
          <a:p>
            <a:pPr>
              <a:buNone/>
            </a:pPr>
            <a:r>
              <a:rPr lang="en-US" sz="2400" dirty="0" smtClean="0"/>
              <a:t>import java.io.*;</a:t>
            </a:r>
          </a:p>
          <a:p>
            <a:pPr>
              <a:buNone/>
            </a:pPr>
            <a:r>
              <a:rPr lang="en-US" sz="2400" dirty="0" smtClean="0"/>
              <a:t>public class </a:t>
            </a:r>
            <a:r>
              <a:rPr lang="en-US" sz="2400" dirty="0" err="1" smtClean="0"/>
              <a:t>ReadingPar</a:t>
            </a:r>
            <a:r>
              <a:rPr lang="en-US" sz="2400" dirty="0" smtClean="0"/>
              <a:t> extends </a:t>
            </a:r>
            <a:r>
              <a:rPr lang="en-US" sz="2400" dirty="0" err="1" smtClean="0"/>
              <a:t>HttpServlet</a:t>
            </a:r>
            <a:r>
              <a:rPr lang="en-US" sz="2400" dirty="0" smtClean="0"/>
              <a:t>{</a:t>
            </a:r>
          </a:p>
          <a:p>
            <a:pPr>
              <a:buNone/>
            </a:pPr>
            <a:r>
              <a:rPr lang="en-US" sz="2400" dirty="0" smtClean="0"/>
              <a:t>public void </a:t>
            </a:r>
            <a:r>
              <a:rPr lang="en-US" sz="2400" dirty="0" err="1" smtClean="0"/>
              <a:t>doGet</a:t>
            </a:r>
            <a:r>
              <a:rPr lang="en-US" sz="2400" dirty="0" smtClean="0"/>
              <a:t>(</a:t>
            </a:r>
            <a:r>
              <a:rPr lang="en-US" sz="2400" dirty="0" err="1" smtClean="0"/>
              <a:t>HttpServletRequest</a:t>
            </a:r>
            <a:r>
              <a:rPr lang="en-US" sz="2400" dirty="0" smtClean="0"/>
              <a:t> </a:t>
            </a:r>
            <a:r>
              <a:rPr lang="en-US" sz="2400" dirty="0" err="1" smtClean="0"/>
              <a:t>req,HttpServletResponse</a:t>
            </a:r>
            <a:r>
              <a:rPr lang="en-US" sz="2400" dirty="0" smtClean="0"/>
              <a:t> res)throws </a:t>
            </a:r>
            <a:r>
              <a:rPr lang="en-US" sz="2400" dirty="0" err="1" smtClean="0"/>
              <a:t>ServletException,IOException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{</a:t>
            </a:r>
          </a:p>
          <a:p>
            <a:pPr>
              <a:buNone/>
            </a:pPr>
            <a:r>
              <a:rPr lang="en-US" sz="2400" dirty="0" err="1" smtClean="0"/>
              <a:t>res.setContentType</a:t>
            </a:r>
            <a:r>
              <a:rPr lang="en-US" sz="2400" dirty="0" smtClean="0"/>
              <a:t>("text/html");</a:t>
            </a:r>
          </a:p>
          <a:p>
            <a:pPr>
              <a:buNone/>
            </a:pPr>
            <a:r>
              <a:rPr lang="en-US" sz="2400" dirty="0" err="1" smtClean="0"/>
              <a:t>PrintWriter</a:t>
            </a:r>
            <a:r>
              <a:rPr lang="en-US" sz="2400" dirty="0" smtClean="0"/>
              <a:t> pw=</a:t>
            </a:r>
            <a:r>
              <a:rPr lang="en-US" sz="2400" dirty="0" err="1" smtClean="0"/>
              <a:t>res.getWriter</a:t>
            </a:r>
            <a:r>
              <a:rPr lang="en-US" sz="2400" dirty="0" smtClean="0"/>
              <a:t>();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String name=</a:t>
            </a:r>
            <a:r>
              <a:rPr lang="en-US" sz="2400" dirty="0" err="1" smtClean="0">
                <a:solidFill>
                  <a:srgbClr val="FF0000"/>
                </a:solidFill>
              </a:rPr>
              <a:t>req.getParameter</a:t>
            </a:r>
            <a:r>
              <a:rPr lang="en-US" sz="2400" dirty="0" smtClean="0">
                <a:solidFill>
                  <a:srgbClr val="FF0000"/>
                </a:solidFill>
              </a:rPr>
              <a:t>("name");</a:t>
            </a:r>
          </a:p>
          <a:p>
            <a:pPr>
              <a:buNone/>
            </a:pPr>
            <a:r>
              <a:rPr lang="en-US" sz="2400" dirty="0" err="1" smtClean="0"/>
              <a:t>pw.println</a:t>
            </a:r>
            <a:r>
              <a:rPr lang="en-US" sz="2400" dirty="0" smtClean="0"/>
              <a:t>("Welcome "+name);</a:t>
            </a:r>
          </a:p>
          <a:p>
            <a:pPr>
              <a:buNone/>
            </a:pPr>
            <a:r>
              <a:rPr lang="en-US" sz="2400" dirty="0" smtClean="0"/>
              <a:t>}}</a:t>
            </a:r>
          </a:p>
          <a:p>
            <a:pPr>
              <a:buNone/>
            </a:pPr>
            <a:r>
              <a:rPr lang="en-US" sz="2400" b="1" u="sng" dirty="0" smtClean="0"/>
              <a:t>Compilation:</a:t>
            </a:r>
          </a:p>
          <a:p>
            <a:pPr>
              <a:buNone/>
            </a:pPr>
            <a:r>
              <a:rPr lang="en-US" sz="2400" dirty="0" err="1" smtClean="0"/>
              <a:t>Javac</a:t>
            </a:r>
            <a:r>
              <a:rPr lang="en-US" sz="2400" dirty="0" smtClean="0"/>
              <a:t>  ReadingPar.java</a:t>
            </a:r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64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After compiling the java file, paste the class file of </a:t>
            </a:r>
            <a:r>
              <a:rPr lang="en-US" sz="2400" dirty="0" err="1" smtClean="0"/>
              <a:t>servlet</a:t>
            </a:r>
            <a:r>
              <a:rPr lang="en-US" sz="2400" dirty="0" smtClean="0"/>
              <a:t> in</a:t>
            </a:r>
          </a:p>
          <a:p>
            <a:pPr>
              <a:buNone/>
            </a:pPr>
            <a:r>
              <a:rPr lang="en-US" sz="2400" dirty="0" smtClean="0"/>
              <a:t> </a:t>
            </a:r>
            <a:r>
              <a:rPr lang="en-US" sz="2400" b="1" dirty="0" smtClean="0"/>
              <a:t>WEB-INF/classes</a:t>
            </a:r>
            <a:r>
              <a:rPr lang="en-US" sz="2000" dirty="0" smtClean="0"/>
              <a:t>  </a:t>
            </a:r>
            <a:r>
              <a:rPr lang="en-US" sz="2400" dirty="0" smtClean="0"/>
              <a:t>directory.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							“web.xml”</a:t>
            </a:r>
          </a:p>
          <a:p>
            <a:pPr>
              <a:buNone/>
            </a:pPr>
            <a:r>
              <a:rPr lang="en-US" sz="2400" dirty="0" smtClean="0"/>
              <a:t>&lt;web-app&gt;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servlet</a:t>
            </a:r>
            <a:r>
              <a:rPr lang="en-US" sz="2400" dirty="0" smtClean="0"/>
              <a:t>&gt;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-name&gt;SPrg2&lt;/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-name&gt;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-class&gt;</a:t>
            </a:r>
            <a:r>
              <a:rPr lang="en-US" sz="2400" dirty="0" err="1" smtClean="0"/>
              <a:t>ReadingPar</a:t>
            </a:r>
            <a:r>
              <a:rPr lang="en-US" sz="2400" dirty="0" smtClean="0"/>
              <a:t>&lt;/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-class&gt;</a:t>
            </a:r>
          </a:p>
          <a:p>
            <a:pPr>
              <a:buNone/>
            </a:pPr>
            <a:r>
              <a:rPr lang="en-US" sz="2400" dirty="0" smtClean="0"/>
              <a:t>&lt;/</a:t>
            </a:r>
            <a:r>
              <a:rPr lang="en-US" sz="2400" dirty="0" err="1" smtClean="0"/>
              <a:t>servlet</a:t>
            </a:r>
            <a:r>
              <a:rPr lang="en-US" sz="2400" dirty="0" smtClean="0"/>
              <a:t>&gt;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-mapping&gt;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-name&gt;SPrg2&lt;/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-name&gt;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url</a:t>
            </a:r>
            <a:r>
              <a:rPr lang="en-US" sz="2400" dirty="0" smtClean="0"/>
              <a:t>-pattern&gt;/</a:t>
            </a:r>
            <a:r>
              <a:rPr lang="en-US" sz="2400" dirty="0" smtClean="0">
                <a:solidFill>
                  <a:srgbClr val="C00000"/>
                </a:solidFill>
              </a:rPr>
              <a:t>home</a:t>
            </a:r>
            <a:r>
              <a:rPr lang="en-US" sz="2400" dirty="0" smtClean="0"/>
              <a:t>&lt;/</a:t>
            </a:r>
            <a:r>
              <a:rPr lang="en-US" sz="2400" dirty="0" err="1" smtClean="0"/>
              <a:t>url</a:t>
            </a:r>
            <a:r>
              <a:rPr lang="en-US" sz="2400" dirty="0" smtClean="0"/>
              <a:t>-pattern&gt;</a:t>
            </a:r>
          </a:p>
          <a:p>
            <a:pPr>
              <a:buNone/>
            </a:pPr>
            <a:r>
              <a:rPr lang="en-US" sz="2400" dirty="0" smtClean="0"/>
              <a:t>&lt;/</a:t>
            </a:r>
            <a:r>
              <a:rPr lang="en-US" sz="2400" dirty="0" err="1" smtClean="0"/>
              <a:t>servlet</a:t>
            </a:r>
            <a:r>
              <a:rPr lang="en-US" sz="2400" dirty="0" smtClean="0"/>
              <a:t>-mapping&gt;</a:t>
            </a:r>
          </a:p>
          <a:p>
            <a:pPr>
              <a:buNone/>
            </a:pPr>
            <a:r>
              <a:rPr lang="en-US" sz="2400" dirty="0" smtClean="0"/>
              <a:t>&lt;/web-app&gt;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500306"/>
            <a:ext cx="350043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15436" cy="6500858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sz="2400" u="sng" dirty="0" smtClean="0"/>
              <a:t>Example:</a:t>
            </a:r>
            <a:r>
              <a:rPr lang="en-US" sz="2400" dirty="0" smtClean="0"/>
              <a:t>			</a:t>
            </a:r>
            <a:r>
              <a:rPr lang="en-US" sz="2400" b="1" dirty="0" smtClean="0"/>
              <a:t>“index.html”</a:t>
            </a:r>
            <a:endParaRPr lang="en-US" sz="2400" b="1" u="sng" dirty="0" smtClean="0"/>
          </a:p>
          <a:p>
            <a:pPr algn="just">
              <a:buNone/>
            </a:pPr>
            <a:r>
              <a:rPr lang="en-US" sz="2400" dirty="0" smtClean="0"/>
              <a:t>&lt;html&gt;</a:t>
            </a:r>
          </a:p>
          <a:p>
            <a:pPr algn="just">
              <a:buNone/>
            </a:pPr>
            <a:r>
              <a:rPr lang="en-US" sz="2400" dirty="0" smtClean="0"/>
              <a:t> &lt;head&gt;</a:t>
            </a:r>
          </a:p>
          <a:p>
            <a:pPr algn="just">
              <a:buNone/>
            </a:pPr>
            <a:r>
              <a:rPr lang="en-US" sz="2400" dirty="0" smtClean="0"/>
              <a:t> &lt;title&gt;Calculator&lt;/title&gt;</a:t>
            </a:r>
          </a:p>
          <a:p>
            <a:pPr algn="just">
              <a:buNone/>
            </a:pPr>
            <a:r>
              <a:rPr lang="en-US" sz="2400" dirty="0" smtClean="0"/>
              <a:t> &lt;/head&gt;</a:t>
            </a:r>
          </a:p>
          <a:p>
            <a:pPr algn="just">
              <a:buNone/>
            </a:pPr>
            <a:r>
              <a:rPr lang="en-US" sz="2400" dirty="0" smtClean="0"/>
              <a:t> &lt;body&gt;</a:t>
            </a:r>
          </a:p>
          <a:p>
            <a:pPr algn="just">
              <a:buNone/>
            </a:pPr>
            <a:r>
              <a:rPr lang="en-US" sz="2400" dirty="0" smtClean="0"/>
              <a:t> &lt;form action="/SPrg3/evaluate" method="post" name="</a:t>
            </a:r>
            <a:r>
              <a:rPr lang="en-US" sz="2400" dirty="0" err="1" smtClean="0"/>
              <a:t>frm</a:t>
            </a:r>
            <a:r>
              <a:rPr lang="en-US" sz="2400" dirty="0" smtClean="0"/>
              <a:t>"&gt;</a:t>
            </a:r>
          </a:p>
          <a:p>
            <a:pPr algn="just">
              <a:buNone/>
            </a:pPr>
            <a:r>
              <a:rPr lang="en-US" sz="2400" dirty="0" smtClean="0"/>
              <a:t> Enter num1:&lt;input name="txt1" type="text"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</a:t>
            </a:r>
          </a:p>
          <a:p>
            <a:pPr algn="just">
              <a:buNone/>
            </a:pPr>
            <a:r>
              <a:rPr lang="en-US" sz="2400" dirty="0" smtClean="0"/>
              <a:t> Enter num2:&lt;input name="txt2" type="text"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</a:t>
            </a:r>
          </a:p>
          <a:p>
            <a:pPr algn="just">
              <a:buNone/>
            </a:pPr>
            <a:r>
              <a:rPr lang="en-US" sz="2400" dirty="0" smtClean="0"/>
              <a:t> Operator</a:t>
            </a:r>
          </a:p>
          <a:p>
            <a:pPr algn="just">
              <a:buNone/>
            </a:pPr>
            <a:r>
              <a:rPr lang="en-US" sz="2400" dirty="0" smtClean="0"/>
              <a:t> &lt;select name="op"&gt;</a:t>
            </a:r>
          </a:p>
          <a:p>
            <a:pPr algn="just">
              <a:buNone/>
            </a:pPr>
            <a:r>
              <a:rPr lang="en-US" sz="2400" dirty="0" smtClean="0"/>
              <a:t> &lt;option value="+"&gt;Addition&lt;/option&gt;</a:t>
            </a:r>
          </a:p>
          <a:p>
            <a:pPr algn="just">
              <a:buNone/>
            </a:pPr>
            <a:r>
              <a:rPr lang="en-US" sz="2400" dirty="0" smtClean="0"/>
              <a:t> &lt;option value="-"&gt;Subtraction&lt;/option&gt;</a:t>
            </a:r>
          </a:p>
          <a:p>
            <a:pPr algn="just">
              <a:buNone/>
            </a:pPr>
            <a:r>
              <a:rPr lang="en-US" sz="2400" dirty="0" smtClean="0"/>
              <a:t> &lt;option value="*"&gt;multiplication&lt;/option&gt;</a:t>
            </a:r>
          </a:p>
          <a:p>
            <a:pPr algn="just">
              <a:buNone/>
            </a:pPr>
            <a:r>
              <a:rPr lang="en-US" sz="2400" dirty="0" smtClean="0"/>
              <a:t> &lt;option value="/"&gt;division&lt;/option&gt;</a:t>
            </a:r>
          </a:p>
          <a:p>
            <a:pPr algn="just">
              <a:buNone/>
            </a:pPr>
            <a:r>
              <a:rPr lang="en-US" sz="2400" dirty="0" smtClean="0"/>
              <a:t> &lt;option value="%"&gt;remainder&lt;/option&gt;</a:t>
            </a:r>
          </a:p>
          <a:p>
            <a:pPr algn="just">
              <a:buNone/>
            </a:pPr>
            <a:r>
              <a:rPr lang="en-US" sz="2400" dirty="0" smtClean="0"/>
              <a:t> &lt;/select&gt;&lt;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</a:t>
            </a:r>
          </a:p>
          <a:p>
            <a:pPr algn="just">
              <a:buNone/>
            </a:pPr>
            <a:r>
              <a:rPr lang="en-US" sz="2400" dirty="0" smtClean="0"/>
              <a:t> &lt;input type="submit" value="submit" /&gt;</a:t>
            </a:r>
          </a:p>
          <a:p>
            <a:pPr algn="just">
              <a:buNone/>
            </a:pPr>
            <a:r>
              <a:rPr lang="en-US" sz="2400" dirty="0" smtClean="0"/>
              <a:t> &lt;/form&gt;</a:t>
            </a:r>
          </a:p>
          <a:p>
            <a:pPr algn="just">
              <a:buNone/>
            </a:pPr>
            <a:r>
              <a:rPr lang="en-US" sz="2400" dirty="0" smtClean="0"/>
              <a:t> &lt;/body&gt;</a:t>
            </a:r>
          </a:p>
          <a:p>
            <a:pPr algn="just"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028950"/>
            <a:ext cx="39243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15436" cy="650085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200" dirty="0" smtClean="0"/>
              <a:t>			</a:t>
            </a:r>
            <a:r>
              <a:rPr lang="en-US" sz="2200" b="1" dirty="0" smtClean="0"/>
              <a:t>“Calculator.java”</a:t>
            </a:r>
            <a:endParaRPr lang="en-US" sz="2200" b="1" u="sng" dirty="0" smtClean="0"/>
          </a:p>
          <a:p>
            <a:pPr algn="just">
              <a:buNone/>
            </a:pPr>
            <a:r>
              <a:rPr lang="en-US" sz="2200" dirty="0" smtClean="0"/>
              <a:t>import </a:t>
            </a:r>
            <a:r>
              <a:rPr lang="en-US" sz="2200" dirty="0" err="1" smtClean="0"/>
              <a:t>java.io.IOException</a:t>
            </a:r>
            <a:r>
              <a:rPr lang="en-US" sz="2200" dirty="0" smtClean="0"/>
              <a:t>;</a:t>
            </a:r>
          </a:p>
          <a:p>
            <a:pPr algn="just">
              <a:buNone/>
            </a:pPr>
            <a:r>
              <a:rPr lang="en-US" sz="2200" dirty="0" smtClean="0"/>
              <a:t>import </a:t>
            </a:r>
            <a:r>
              <a:rPr lang="en-US" sz="2200" dirty="0" err="1" smtClean="0"/>
              <a:t>java.io.PrintWriter</a:t>
            </a:r>
            <a:r>
              <a:rPr lang="en-US" sz="2200" dirty="0" smtClean="0"/>
              <a:t>;</a:t>
            </a:r>
          </a:p>
          <a:p>
            <a:pPr algn="just">
              <a:buNone/>
            </a:pPr>
            <a:r>
              <a:rPr lang="en-US" sz="2200" dirty="0" smtClean="0"/>
              <a:t>import </a:t>
            </a:r>
            <a:r>
              <a:rPr lang="en-US" sz="2200" dirty="0" err="1" smtClean="0"/>
              <a:t>javax.servlet.ServletException</a:t>
            </a:r>
            <a:r>
              <a:rPr lang="en-US" sz="2200" dirty="0" smtClean="0"/>
              <a:t>;</a:t>
            </a:r>
          </a:p>
          <a:p>
            <a:pPr algn="just">
              <a:buNone/>
            </a:pPr>
            <a:r>
              <a:rPr lang="en-US" sz="2200" dirty="0" smtClean="0"/>
              <a:t>import </a:t>
            </a:r>
            <a:r>
              <a:rPr lang="en-US" sz="2200" dirty="0" err="1" smtClean="0"/>
              <a:t>javax.servlet.http.HttpServlet</a:t>
            </a:r>
            <a:r>
              <a:rPr lang="en-US" sz="2200" dirty="0" smtClean="0"/>
              <a:t>;</a:t>
            </a:r>
          </a:p>
          <a:p>
            <a:pPr algn="just">
              <a:buNone/>
            </a:pPr>
            <a:r>
              <a:rPr lang="en-US" sz="2200" dirty="0" smtClean="0"/>
              <a:t>import </a:t>
            </a:r>
            <a:r>
              <a:rPr lang="en-US" sz="2200" dirty="0" err="1" smtClean="0"/>
              <a:t>javax.servlet.http.HttpServletRequest</a:t>
            </a:r>
            <a:r>
              <a:rPr lang="en-US" sz="2200" dirty="0" smtClean="0"/>
              <a:t>;</a:t>
            </a:r>
          </a:p>
          <a:p>
            <a:pPr algn="just">
              <a:buNone/>
            </a:pPr>
            <a:r>
              <a:rPr lang="en-US" sz="2200" dirty="0" smtClean="0"/>
              <a:t>import </a:t>
            </a:r>
            <a:r>
              <a:rPr lang="en-US" sz="2200" dirty="0" err="1" smtClean="0"/>
              <a:t>javax.servlet.http.HttpServletResponse</a:t>
            </a:r>
            <a:r>
              <a:rPr lang="en-US" sz="2200" dirty="0" smtClean="0"/>
              <a:t>;</a:t>
            </a:r>
          </a:p>
          <a:p>
            <a:pPr algn="just">
              <a:buNone/>
            </a:pPr>
            <a:r>
              <a:rPr lang="en-US" sz="2200" dirty="0" smtClean="0"/>
              <a:t>public class Calculator extends </a:t>
            </a:r>
            <a:r>
              <a:rPr lang="en-US" sz="2200" dirty="0" err="1" smtClean="0"/>
              <a:t>HttpServlet</a:t>
            </a:r>
            <a:r>
              <a:rPr lang="en-US" sz="2200" dirty="0" smtClean="0"/>
              <a:t> {</a:t>
            </a:r>
          </a:p>
          <a:p>
            <a:pPr algn="just">
              <a:buNone/>
            </a:pPr>
            <a:r>
              <a:rPr lang="en-US" sz="2200" dirty="0" smtClean="0"/>
              <a:t> protected void </a:t>
            </a:r>
            <a:r>
              <a:rPr lang="en-US" sz="2200" dirty="0" err="1" smtClean="0"/>
              <a:t>doPost</a:t>
            </a:r>
            <a:r>
              <a:rPr lang="en-US" sz="2200" dirty="0" smtClean="0"/>
              <a:t>(</a:t>
            </a:r>
            <a:r>
              <a:rPr lang="en-US" sz="2200" dirty="0" err="1" smtClean="0"/>
              <a:t>HttpServletRequest</a:t>
            </a:r>
            <a:r>
              <a:rPr lang="en-US" sz="2200" dirty="0" smtClean="0"/>
              <a:t> request, </a:t>
            </a:r>
            <a:r>
              <a:rPr lang="en-US" sz="2200" dirty="0" err="1" smtClean="0"/>
              <a:t>HttpServletResponse</a:t>
            </a:r>
            <a:r>
              <a:rPr lang="en-US" sz="2200" dirty="0" smtClean="0"/>
              <a:t> response)</a:t>
            </a:r>
          </a:p>
          <a:p>
            <a:pPr algn="just">
              <a:buNone/>
            </a:pPr>
            <a:r>
              <a:rPr lang="en-US" sz="2200" dirty="0" smtClean="0"/>
              <a:t>	 throws </a:t>
            </a:r>
            <a:r>
              <a:rPr lang="en-US" sz="2200" dirty="0" err="1" smtClean="0"/>
              <a:t>ServletException</a:t>
            </a:r>
            <a:r>
              <a:rPr lang="en-US" sz="2200" dirty="0" smtClean="0"/>
              <a:t>, </a:t>
            </a:r>
            <a:r>
              <a:rPr lang="en-US" sz="2200" dirty="0" err="1" smtClean="0"/>
              <a:t>IOException</a:t>
            </a:r>
            <a:r>
              <a:rPr lang="en-US" sz="2200" dirty="0" smtClean="0"/>
              <a:t> {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PrintWriter</a:t>
            </a:r>
            <a:r>
              <a:rPr lang="en-US" sz="2200" dirty="0" smtClean="0"/>
              <a:t> out = </a:t>
            </a:r>
            <a:r>
              <a:rPr lang="en-US" sz="2200" dirty="0" err="1" smtClean="0"/>
              <a:t>response.getWriter</a:t>
            </a:r>
            <a:r>
              <a:rPr lang="en-US" sz="2200" dirty="0" smtClean="0"/>
              <a:t>();</a:t>
            </a:r>
          </a:p>
          <a:p>
            <a:pPr algn="just">
              <a:buNone/>
            </a:pPr>
            <a:r>
              <a:rPr lang="en-US" sz="2200" dirty="0" smtClean="0"/>
              <a:t> String n1 = </a:t>
            </a:r>
            <a:r>
              <a:rPr lang="en-US" sz="2200" dirty="0" err="1" smtClean="0"/>
              <a:t>request.getParameter</a:t>
            </a:r>
            <a:r>
              <a:rPr lang="en-US" sz="2200" dirty="0" smtClean="0"/>
              <a:t>("txt1");</a:t>
            </a:r>
          </a:p>
          <a:p>
            <a:pPr algn="just">
              <a:buNone/>
            </a:pPr>
            <a:r>
              <a:rPr lang="en-US" sz="2200" dirty="0" smtClean="0"/>
              <a:t> String n2 = </a:t>
            </a:r>
            <a:r>
              <a:rPr lang="en-US" sz="2200" dirty="0" err="1" smtClean="0"/>
              <a:t>request.getParameter</a:t>
            </a:r>
            <a:r>
              <a:rPr lang="en-US" sz="2200" dirty="0" smtClean="0"/>
              <a:t>("txt2");</a:t>
            </a:r>
          </a:p>
          <a:p>
            <a:pPr algn="just">
              <a:buNone/>
            </a:pPr>
            <a:r>
              <a:rPr lang="en-US" sz="2200" dirty="0" smtClean="0"/>
              <a:t> String op = </a:t>
            </a:r>
            <a:r>
              <a:rPr lang="en-US" sz="2200" dirty="0" err="1" smtClean="0"/>
              <a:t>request.getParameter</a:t>
            </a:r>
            <a:r>
              <a:rPr lang="en-US" sz="2200" dirty="0" smtClean="0"/>
              <a:t>("op");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15436" cy="650085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200" dirty="0" smtClean="0"/>
              <a:t>if(</a:t>
            </a:r>
            <a:r>
              <a:rPr lang="en-US" sz="2200" dirty="0" err="1" smtClean="0"/>
              <a:t>op.equals</a:t>
            </a:r>
            <a:r>
              <a:rPr lang="en-US" sz="2200" dirty="0" smtClean="0"/>
              <a:t>("+")){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out.println</a:t>
            </a:r>
            <a:r>
              <a:rPr lang="en-US" sz="2200" dirty="0" smtClean="0"/>
              <a:t>("SUM IS :" +(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(n1) + 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(n2)));</a:t>
            </a:r>
          </a:p>
          <a:p>
            <a:pPr algn="just">
              <a:buNone/>
            </a:pPr>
            <a:r>
              <a:rPr lang="en-US" sz="2200" dirty="0" smtClean="0"/>
              <a:t> }</a:t>
            </a:r>
          </a:p>
          <a:p>
            <a:pPr algn="just">
              <a:buNone/>
            </a:pPr>
            <a:r>
              <a:rPr lang="en-US" sz="2200" dirty="0" smtClean="0"/>
              <a:t> else if(</a:t>
            </a:r>
            <a:r>
              <a:rPr lang="en-US" sz="2200" dirty="0" err="1" smtClean="0"/>
              <a:t>op.equals</a:t>
            </a:r>
            <a:r>
              <a:rPr lang="en-US" sz="2200" dirty="0" smtClean="0"/>
              <a:t>("-")){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out.println</a:t>
            </a:r>
            <a:r>
              <a:rPr lang="en-US" sz="2200" dirty="0" smtClean="0"/>
              <a:t>("SUB IS :" +(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(n1) - 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(n2)));</a:t>
            </a:r>
          </a:p>
          <a:p>
            <a:pPr algn="just">
              <a:buNone/>
            </a:pPr>
            <a:r>
              <a:rPr lang="en-US" sz="2200" dirty="0" smtClean="0"/>
              <a:t> }</a:t>
            </a:r>
          </a:p>
          <a:p>
            <a:pPr algn="just">
              <a:buNone/>
            </a:pPr>
            <a:r>
              <a:rPr lang="en-US" sz="2200" dirty="0" smtClean="0"/>
              <a:t> else if(</a:t>
            </a:r>
            <a:r>
              <a:rPr lang="en-US" sz="2200" dirty="0" err="1" smtClean="0"/>
              <a:t>op.equals</a:t>
            </a:r>
            <a:r>
              <a:rPr lang="en-US" sz="2200" dirty="0" smtClean="0"/>
              <a:t>("*")){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out.println</a:t>
            </a:r>
            <a:r>
              <a:rPr lang="en-US" sz="2200" dirty="0" smtClean="0"/>
              <a:t>("MUL IS :" +(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(n1) * 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(n2)));</a:t>
            </a:r>
          </a:p>
          <a:p>
            <a:pPr algn="just">
              <a:buNone/>
            </a:pPr>
            <a:r>
              <a:rPr lang="en-US" sz="2200" dirty="0" smtClean="0"/>
              <a:t> }</a:t>
            </a:r>
          </a:p>
          <a:p>
            <a:pPr algn="just">
              <a:buNone/>
            </a:pPr>
            <a:r>
              <a:rPr lang="en-US" sz="2200" dirty="0" smtClean="0"/>
              <a:t> else if(</a:t>
            </a:r>
            <a:r>
              <a:rPr lang="en-US" sz="2200" dirty="0" err="1" smtClean="0"/>
              <a:t>op.equals</a:t>
            </a:r>
            <a:r>
              <a:rPr lang="en-US" sz="2200" dirty="0" smtClean="0"/>
              <a:t>("%")){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out.println</a:t>
            </a:r>
            <a:r>
              <a:rPr lang="en-US" sz="2200" dirty="0" smtClean="0"/>
              <a:t>("MOD IS :" +(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(n1) % 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(n2)));</a:t>
            </a:r>
          </a:p>
          <a:p>
            <a:pPr algn="just">
              <a:buNone/>
            </a:pPr>
            <a:r>
              <a:rPr lang="en-US" sz="2200" dirty="0" smtClean="0"/>
              <a:t> }</a:t>
            </a:r>
          </a:p>
          <a:p>
            <a:pPr algn="just">
              <a:buNone/>
            </a:pPr>
            <a:r>
              <a:rPr lang="en-US" sz="2200" dirty="0" smtClean="0"/>
              <a:t> else{</a:t>
            </a:r>
          </a:p>
          <a:p>
            <a:pPr algn="just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out.println</a:t>
            </a:r>
            <a:r>
              <a:rPr lang="en-US" sz="2200" dirty="0" smtClean="0"/>
              <a:t>("DIV IS :" +(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(n1) / </a:t>
            </a:r>
            <a:r>
              <a:rPr lang="en-US" sz="2200" dirty="0" err="1" smtClean="0"/>
              <a:t>Integer.parseInt</a:t>
            </a:r>
            <a:r>
              <a:rPr lang="en-US" sz="2200" dirty="0" smtClean="0"/>
              <a:t>(n2)));</a:t>
            </a:r>
          </a:p>
          <a:p>
            <a:pPr algn="just">
              <a:buNone/>
            </a:pPr>
            <a:r>
              <a:rPr lang="en-US" sz="2200" dirty="0" smtClean="0"/>
              <a:t> }</a:t>
            </a:r>
          </a:p>
          <a:p>
            <a:pPr algn="just">
              <a:buNone/>
            </a:pPr>
            <a:r>
              <a:rPr lang="en-US" sz="2200" dirty="0" smtClean="0"/>
              <a:t> }    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15436" cy="650085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200" b="1" dirty="0" smtClean="0"/>
              <a:t>“web.xml”</a:t>
            </a:r>
          </a:p>
          <a:p>
            <a:pPr algn="just">
              <a:buNone/>
            </a:pPr>
            <a:endParaRPr lang="en-US" sz="2200" dirty="0" smtClean="0"/>
          </a:p>
          <a:p>
            <a:pPr algn="just">
              <a:buNone/>
            </a:pPr>
            <a:r>
              <a:rPr lang="en-US" sz="2200" dirty="0" smtClean="0"/>
              <a:t>&lt;web-app&gt;</a:t>
            </a:r>
          </a:p>
          <a:p>
            <a:pPr algn="just">
              <a:buNone/>
            </a:pPr>
            <a:r>
              <a:rPr lang="en-US" sz="2200" dirty="0" smtClean="0"/>
              <a:t>&lt;</a:t>
            </a:r>
            <a:r>
              <a:rPr lang="en-US" sz="2200" dirty="0" err="1" smtClean="0"/>
              <a:t>servlet</a:t>
            </a:r>
            <a:r>
              <a:rPr lang="en-US" sz="2200" dirty="0" smtClean="0"/>
              <a:t>&gt;</a:t>
            </a:r>
          </a:p>
          <a:p>
            <a:pPr algn="just">
              <a:buNone/>
            </a:pPr>
            <a:r>
              <a:rPr lang="en-US" sz="2200" dirty="0" smtClean="0"/>
              <a:t>&lt;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-name&gt;SPrg3&lt;/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-name&gt;</a:t>
            </a:r>
          </a:p>
          <a:p>
            <a:pPr algn="just">
              <a:buNone/>
            </a:pPr>
            <a:r>
              <a:rPr lang="en-US" sz="2200" dirty="0" smtClean="0"/>
              <a:t>&lt;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-class&gt;Calculator&lt;/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-class&gt;</a:t>
            </a:r>
          </a:p>
          <a:p>
            <a:pPr algn="just">
              <a:buNone/>
            </a:pPr>
            <a:r>
              <a:rPr lang="en-US" sz="2200" dirty="0" smtClean="0"/>
              <a:t>&lt;/</a:t>
            </a:r>
            <a:r>
              <a:rPr lang="en-US" sz="2200" dirty="0" err="1" smtClean="0"/>
              <a:t>servlet</a:t>
            </a:r>
            <a:r>
              <a:rPr lang="en-US" sz="2200" dirty="0" smtClean="0"/>
              <a:t>&gt;</a:t>
            </a:r>
          </a:p>
          <a:p>
            <a:pPr algn="just">
              <a:buNone/>
            </a:pPr>
            <a:r>
              <a:rPr lang="en-US" sz="2200" dirty="0" smtClean="0"/>
              <a:t>&lt;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-mapping&gt;</a:t>
            </a:r>
          </a:p>
          <a:p>
            <a:pPr algn="just">
              <a:buNone/>
            </a:pPr>
            <a:r>
              <a:rPr lang="en-US" sz="2200" dirty="0" smtClean="0"/>
              <a:t>&lt;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-name&gt;SPrg3&lt;/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-name&gt;</a:t>
            </a:r>
          </a:p>
          <a:p>
            <a:pPr algn="just">
              <a:buNone/>
            </a:pPr>
            <a:r>
              <a:rPr lang="en-US" sz="2200" dirty="0" smtClean="0"/>
              <a:t>&lt;</a:t>
            </a:r>
            <a:r>
              <a:rPr lang="en-US" sz="2200" dirty="0" err="1" smtClean="0"/>
              <a:t>url</a:t>
            </a:r>
            <a:r>
              <a:rPr lang="en-US" sz="2200" dirty="0" smtClean="0"/>
              <a:t>-pattern&gt;/evaluate&lt;/</a:t>
            </a:r>
            <a:r>
              <a:rPr lang="en-US" sz="2200" dirty="0" err="1" smtClean="0"/>
              <a:t>url</a:t>
            </a:r>
            <a:r>
              <a:rPr lang="en-US" sz="2200" dirty="0" smtClean="0"/>
              <a:t>-pattern&gt;</a:t>
            </a:r>
          </a:p>
          <a:p>
            <a:pPr algn="just">
              <a:buNone/>
            </a:pPr>
            <a:r>
              <a:rPr lang="en-US" sz="2200" dirty="0" smtClean="0"/>
              <a:t>&lt;/</a:t>
            </a:r>
            <a:r>
              <a:rPr lang="en-US" sz="2200" dirty="0" err="1" smtClean="0"/>
              <a:t>servlet</a:t>
            </a:r>
            <a:r>
              <a:rPr lang="en-US" sz="2200" dirty="0" smtClean="0"/>
              <a:t>-mapping&gt;</a:t>
            </a:r>
          </a:p>
          <a:p>
            <a:pPr algn="just">
              <a:buNone/>
            </a:pPr>
            <a:r>
              <a:rPr lang="en-US" sz="2200" dirty="0" smtClean="0"/>
              <a:t>&lt;/web-app&gt;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0650" y="2357430"/>
            <a:ext cx="394335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732</Words>
  <Application>Microsoft Office PowerPoint</Application>
  <PresentationFormat>On-screen Show (4:3)</PresentationFormat>
  <Paragraphs>214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Servlets</vt:lpstr>
      <vt:lpstr>Slide 2</vt:lpstr>
      <vt:lpstr>Common Gateway Interface (CGI)</vt:lpstr>
      <vt:lpstr>Slide 4</vt:lpstr>
      <vt:lpstr>Slide 5</vt:lpstr>
      <vt:lpstr>Slide 6</vt:lpstr>
      <vt:lpstr>Servlet Vs CGI</vt:lpstr>
      <vt:lpstr>Lifecycle of Servlet: Lifecycle of a servlet describes how and when a servlet is loaded, initialized, able to handle requests and unloaded. </vt:lpstr>
      <vt:lpstr>Slide 9</vt:lpstr>
      <vt:lpstr>Slide 10</vt:lpstr>
      <vt:lpstr>2.Create a servlet:</vt:lpstr>
      <vt:lpstr>3.Compile the servlet:</vt:lpstr>
      <vt:lpstr>4.Create a deployment description:</vt:lpstr>
      <vt:lpstr>5.Start the server and deploy the project:</vt:lpstr>
      <vt:lpstr>6. Access the servlet: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Servlet</dc:title>
  <dc:creator>admin</dc:creator>
  <cp:lastModifiedBy>Madhu</cp:lastModifiedBy>
  <cp:revision>79</cp:revision>
  <dcterms:created xsi:type="dcterms:W3CDTF">2019-03-30T06:10:25Z</dcterms:created>
  <dcterms:modified xsi:type="dcterms:W3CDTF">2009-08-19T18:38:30Z</dcterms:modified>
</cp:coreProperties>
</file>