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0" r:id="rId6"/>
    <p:sldId id="272" r:id="rId7"/>
    <p:sldId id="268" r:id="rId8"/>
    <p:sldId id="269" r:id="rId9"/>
    <p:sldId id="273" r:id="rId10"/>
    <p:sldId id="270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>
      <p:cViewPr varScale="1">
        <p:scale>
          <a:sx n="81" d="100"/>
          <a:sy n="81" d="100"/>
        </p:scale>
        <p:origin x="17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BF6E3-8F2C-4BD5-9797-55029CC98A65}" type="datetimeFigureOut">
              <a:rPr lang="en-US" smtClean="0"/>
              <a:pPr/>
              <a:t>11/23/2023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4C96F-BA99-43D8-9A82-4737884E80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6004782" cy="128588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Spatial Data</a:t>
            </a:r>
            <a:r>
              <a:rPr lang="en-US" sz="4800" b="1" dirty="0"/>
              <a:t> Mining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1727020" y="1426911"/>
            <a:ext cx="7093452" cy="95410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</a:rPr>
              <a:t>- </a:t>
            </a:r>
            <a:r>
              <a:rPr lang="en-US" sz="2800" dirty="0">
                <a:solidFill>
                  <a:srgbClr val="0070C0"/>
                </a:solidFill>
              </a:rPr>
              <a:t>a specialized subfield of data mining that deals with </a:t>
            </a:r>
            <a:r>
              <a:rPr lang="en-US" sz="2800" b="1" dirty="0">
                <a:solidFill>
                  <a:srgbClr val="0070C0"/>
                </a:solidFill>
              </a:rPr>
              <a:t>extracting knowledge </a:t>
            </a:r>
            <a:r>
              <a:rPr lang="en-US" sz="2800" dirty="0">
                <a:solidFill>
                  <a:srgbClr val="0070C0"/>
                </a:solidFill>
              </a:rPr>
              <a:t>from spatial data.</a:t>
            </a:r>
            <a:endParaRPr lang="en-US" sz="2800" b="1" i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55235-DE30-A7F4-8E1A-388D91E1E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32" y="2712795"/>
            <a:ext cx="7460627" cy="40912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57256"/>
          </a:xfrm>
        </p:spPr>
        <p:txBody>
          <a:bodyPr>
            <a:normAutofit/>
          </a:bodyPr>
          <a:lstStyle/>
          <a:p>
            <a:r>
              <a:rPr lang="en-US" sz="4000" b="1" dirty="0"/>
              <a:t>What is Spatial Data Mining?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401080" cy="557216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Spatial data mining is a specialized subfield of data mining that deals with </a:t>
            </a:r>
            <a:r>
              <a:rPr lang="en-US" sz="2800" b="1" dirty="0"/>
              <a:t>extracting knowledge</a:t>
            </a:r>
            <a:r>
              <a:rPr lang="en-US" sz="2800" dirty="0"/>
              <a:t> from </a:t>
            </a:r>
            <a:r>
              <a:rPr lang="en-US" sz="2800" b="1" i="1" dirty="0"/>
              <a:t>spatial data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Spatial data refers to data that is associated with a particular </a:t>
            </a:r>
            <a:r>
              <a:rPr lang="en-US" sz="2800" b="1" dirty="0"/>
              <a:t>location</a:t>
            </a:r>
            <a:r>
              <a:rPr lang="en-US" sz="2800" dirty="0"/>
              <a:t> or </a:t>
            </a:r>
            <a:r>
              <a:rPr lang="en-US" sz="2800" b="1" dirty="0"/>
              <a:t>geography</a:t>
            </a:r>
            <a:r>
              <a:rPr lang="en-US" sz="2800" dirty="0"/>
              <a:t>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Examples of spatial data include </a:t>
            </a:r>
            <a:r>
              <a:rPr lang="en-US" sz="2800" b="1" i="1" dirty="0"/>
              <a:t>maps, satellite images, GPS data</a:t>
            </a:r>
            <a:r>
              <a:rPr lang="en-US" sz="2800" dirty="0"/>
              <a:t>, and other geospatial information.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401080" cy="595158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Spatial data mining involves </a:t>
            </a:r>
            <a:r>
              <a:rPr lang="en-US" sz="2800" b="1" i="1" dirty="0"/>
              <a:t>analyzing</a:t>
            </a:r>
            <a:r>
              <a:rPr lang="en-US" sz="2800" dirty="0"/>
              <a:t> and </a:t>
            </a:r>
            <a:r>
              <a:rPr lang="en-US" sz="2800" b="1" i="1" dirty="0"/>
              <a:t>discovering</a:t>
            </a:r>
            <a:r>
              <a:rPr lang="en-US" sz="2800" dirty="0"/>
              <a:t> patterns, relationships, and trends in this data to gain insights and make informed decisions.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The use of </a:t>
            </a:r>
            <a:r>
              <a:rPr lang="en-US" sz="2800" b="1" dirty="0"/>
              <a:t>spatial data mining </a:t>
            </a:r>
            <a:r>
              <a:rPr lang="en-US" sz="2800" dirty="0"/>
              <a:t>has become increasingly important in various fields, such as </a:t>
            </a:r>
            <a:r>
              <a:rPr lang="en-US" sz="2800" b="1" i="1" dirty="0"/>
              <a:t>logistics, environmental science, urban planning, transportation, </a:t>
            </a:r>
            <a:r>
              <a:rPr lang="en-US" sz="2800" i="1" dirty="0"/>
              <a:t>and </a:t>
            </a:r>
            <a:r>
              <a:rPr lang="en-US" sz="2800" b="1" i="1" dirty="0"/>
              <a:t>public health.</a:t>
            </a:r>
            <a:r>
              <a:rPr lang="en-US" sz="2800" dirty="0"/>
              <a:t> 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401080" cy="5951584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For instance, a </a:t>
            </a:r>
            <a:r>
              <a:rPr lang="en-US" sz="2800" b="1" i="1" dirty="0"/>
              <a:t>transportation company </a:t>
            </a:r>
            <a:r>
              <a:rPr lang="en-US" sz="2800" dirty="0"/>
              <a:t>can optimize its </a:t>
            </a:r>
            <a:r>
              <a:rPr lang="en-US" sz="2800" b="1" i="1" dirty="0"/>
              <a:t>delivery routes </a:t>
            </a:r>
            <a:r>
              <a:rPr lang="en-US" sz="2800" dirty="0"/>
              <a:t>for faster and more efficient deliveries using spatial data mining techniques.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They can analyze their delivery data along with other spatial data, such as </a:t>
            </a:r>
            <a:r>
              <a:rPr lang="en-US" sz="2800" b="1" i="1" dirty="0"/>
              <a:t>traffic flow, road network</a:t>
            </a:r>
            <a:r>
              <a:rPr lang="en-US" sz="2800" dirty="0"/>
              <a:t>, and </a:t>
            </a:r>
            <a:r>
              <a:rPr lang="en-US" sz="2800" b="1" i="1" dirty="0"/>
              <a:t>weather patterns</a:t>
            </a:r>
            <a:r>
              <a:rPr lang="en-US" sz="2800" dirty="0"/>
              <a:t>, to identify the most efficient routes for each delivery.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672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405828"/>
          </a:xfrm>
        </p:spPr>
        <p:txBody>
          <a:bodyPr>
            <a:normAutofit fontScale="90000"/>
          </a:bodyPr>
          <a:lstStyle/>
          <a:p>
            <a:r>
              <a:rPr lang="it-IT" sz="4000" b="1" dirty="0"/>
              <a:t>Types of Spatial Data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401080" cy="5879576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Different types of spatial data are used in spatial data mining.  These include </a:t>
            </a:r>
            <a:r>
              <a:rPr lang="en-US" sz="2800" b="1" dirty="0"/>
              <a:t>point data, line data, </a:t>
            </a:r>
            <a:r>
              <a:rPr lang="en-US" sz="2800" dirty="0"/>
              <a:t>and </a:t>
            </a:r>
            <a:r>
              <a:rPr lang="en-US" sz="2800" b="1" dirty="0"/>
              <a:t>polygon data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F78A4-BBE2-6358-8ADA-63D399099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61" y="2132856"/>
            <a:ext cx="8733277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33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401080" cy="5879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Point Data</a:t>
            </a:r>
          </a:p>
          <a:p>
            <a:pPr algn="just"/>
            <a:r>
              <a:rPr lang="en-US" sz="2800" dirty="0"/>
              <a:t>Point data represents a </a:t>
            </a:r>
            <a:r>
              <a:rPr lang="en-US" sz="2800" b="1" i="1" dirty="0"/>
              <a:t>single location </a:t>
            </a:r>
            <a:r>
              <a:rPr lang="en-US" sz="2800" dirty="0"/>
              <a:t>or a set of locations on a map. Each point is defined by its </a:t>
            </a:r>
            <a:r>
              <a:rPr lang="en-US" sz="2800" b="1" dirty="0"/>
              <a:t>x</a:t>
            </a:r>
            <a:r>
              <a:rPr lang="en-US" sz="2800" dirty="0"/>
              <a:t> and </a:t>
            </a:r>
            <a:r>
              <a:rPr lang="en-US" sz="2800" b="1" dirty="0"/>
              <a:t>y</a:t>
            </a:r>
            <a:r>
              <a:rPr lang="en-US" sz="2800" dirty="0"/>
              <a:t> coordinates, representing its position in the </a:t>
            </a:r>
            <a:r>
              <a:rPr lang="en-US" sz="2800" b="1" i="1" dirty="0"/>
              <a:t>geographic space</a:t>
            </a:r>
            <a:r>
              <a:rPr lang="en-US" sz="2800" dirty="0"/>
              <a:t>.</a:t>
            </a:r>
          </a:p>
          <a:p>
            <a:pPr marL="0" indent="0" algn="just">
              <a:buNone/>
            </a:pPr>
            <a:r>
              <a:rPr lang="en-US" sz="2800" dirty="0"/>
              <a:t> </a:t>
            </a:r>
          </a:p>
          <a:p>
            <a:pPr algn="just"/>
            <a:r>
              <a:rPr lang="en-US" sz="2800" dirty="0"/>
              <a:t>Point data is commonly used to represent geographic features such as </a:t>
            </a:r>
            <a:r>
              <a:rPr lang="en-US" sz="2800" b="1" i="1" dirty="0"/>
              <a:t>cities, landmarks, </a:t>
            </a:r>
            <a:r>
              <a:rPr lang="en-US" sz="2800" i="1" dirty="0"/>
              <a:t>or </a:t>
            </a:r>
            <a:r>
              <a:rPr lang="en-US" sz="2800" b="1" i="1" dirty="0"/>
              <a:t>specific locations </a:t>
            </a:r>
            <a:r>
              <a:rPr lang="en-US" sz="2800" dirty="0"/>
              <a:t>of interest. Examples of point data in transportation include </a:t>
            </a:r>
            <a:r>
              <a:rPr lang="en-US" sz="2800" b="1" i="1" dirty="0"/>
              <a:t>delivery locations, bus stops, or railway stations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6768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401080" cy="5879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Line Data </a:t>
            </a:r>
          </a:p>
          <a:p>
            <a:pPr algn="just"/>
            <a:r>
              <a:rPr lang="en-US" sz="2800" dirty="0"/>
              <a:t>Line data represents a </a:t>
            </a:r>
            <a:r>
              <a:rPr lang="en-US" sz="2800" b="1" i="1" dirty="0"/>
              <a:t>linear feature</a:t>
            </a:r>
            <a:r>
              <a:rPr lang="en-US" sz="2800" dirty="0"/>
              <a:t>, such as a </a:t>
            </a:r>
            <a:r>
              <a:rPr lang="en-US" sz="2800" b="1" i="1" dirty="0"/>
              <a:t>road, a river, or a pipeline</a:t>
            </a:r>
            <a:r>
              <a:rPr lang="en-US" sz="2800" dirty="0"/>
              <a:t>, on a </a:t>
            </a:r>
            <a:r>
              <a:rPr lang="en-US" sz="2800" b="1" dirty="0"/>
              <a:t>map</a:t>
            </a:r>
            <a:r>
              <a:rPr lang="en-US" sz="2800" dirty="0"/>
              <a:t>. Each line is defined by a set of vertices, which represent the start and end points of the line. 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/>
            <a:r>
              <a:rPr lang="en-US" sz="2800" dirty="0"/>
              <a:t>Line data is commonly used to represent `</a:t>
            </a:r>
            <a:r>
              <a:rPr lang="en-US" sz="2800" b="1" dirty="0"/>
              <a:t>transportation networks</a:t>
            </a:r>
            <a:r>
              <a:rPr lang="en-US" sz="2800" dirty="0"/>
              <a:t>, such as </a:t>
            </a:r>
            <a:r>
              <a:rPr lang="en-US" sz="2800" b="1" i="1" dirty="0"/>
              <a:t>roads, highways</a:t>
            </a:r>
            <a:r>
              <a:rPr lang="en-US" sz="2800" dirty="0"/>
              <a:t>, or </a:t>
            </a:r>
            <a:r>
              <a:rPr lang="en-US" sz="2800" b="1" i="1" dirty="0"/>
              <a:t>railways</a:t>
            </a:r>
            <a:r>
              <a:rPr lang="en-US" sz="2800" dirty="0"/>
              <a:t>. 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625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401080" cy="5879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>
                <a:solidFill>
                  <a:srgbClr val="FF0000"/>
                </a:solidFill>
              </a:rPr>
              <a:t>Polygon Data </a:t>
            </a:r>
          </a:p>
          <a:p>
            <a:pPr algn="just"/>
            <a:r>
              <a:rPr lang="en-US" sz="2800" dirty="0"/>
              <a:t>Polygon data represents a </a:t>
            </a:r>
            <a:r>
              <a:rPr lang="en-US" sz="2800" b="1" dirty="0"/>
              <a:t>closed shape </a:t>
            </a:r>
            <a:r>
              <a:rPr lang="en-US" sz="2800" dirty="0"/>
              <a:t>or </a:t>
            </a:r>
            <a:r>
              <a:rPr lang="en-US" sz="2800" b="1" dirty="0"/>
              <a:t>an area </a:t>
            </a:r>
            <a:r>
              <a:rPr lang="en-US" sz="2800" dirty="0"/>
              <a:t>on a map. </a:t>
            </a:r>
            <a:r>
              <a:rPr lang="en-US" sz="2800" b="1" i="1" dirty="0"/>
              <a:t>Each polygon</a:t>
            </a:r>
            <a:r>
              <a:rPr lang="en-US" sz="2800" dirty="0"/>
              <a:t> is defined by a set of vertices that connect to form a </a:t>
            </a:r>
            <a:r>
              <a:rPr lang="en-US" sz="2800" b="1" i="1" dirty="0"/>
              <a:t>closed boundary</a:t>
            </a:r>
            <a:r>
              <a:rPr lang="en-US" sz="2800" dirty="0"/>
              <a:t>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Polygon data is commonly used to represent administrative boundaries, land use, or demographic data.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In transportation, polygon data can be used to represent areas of interest, such as delivery zones or traffic zones. 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761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401080" cy="5879576"/>
          </a:xfrm>
        </p:spPr>
        <p:txBody>
          <a:bodyPr>
            <a:normAutofit/>
          </a:bodyPr>
          <a:lstStyle/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en-US" dirty="0"/>
          </a:p>
          <a:p>
            <a:pPr algn="just"/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9DE790-D70B-525F-5BBC-F3A7008AC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836712"/>
            <a:ext cx="5976663" cy="500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17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401080" cy="60956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3300" b="1" dirty="0">
                <a:solidFill>
                  <a:srgbClr val="FF0000"/>
                </a:solidFill>
              </a:rPr>
              <a:t>Applications of Spatial Data Mining</a:t>
            </a:r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The following are some of the applications of spatial data mining: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Urban Planning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Spatial Data Mining is used by urban planners to analyze and improve urban dynamics. It can be used to enhance urban growth, improve transportation systems, and refine decisions about land.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Public Health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Spatial Data Mining plays an important role in public health research. It is used to develop strategies to identify diseases, track the spread of infections, and optimize healthcare resources.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30999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401080" cy="6095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800" b="1" dirty="0"/>
              <a:t>Transportation</a:t>
            </a:r>
          </a:p>
          <a:p>
            <a:pPr algn="just"/>
            <a:r>
              <a:rPr lang="en-US" sz="2800" dirty="0"/>
              <a:t>Spatial Data Mining can be used to identify traffic patterns, prevent congestion, manage the transportation network, and optimize transportation routes.</a:t>
            </a:r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Environmental Management</a:t>
            </a:r>
          </a:p>
          <a:p>
            <a:pPr algn="just"/>
            <a:r>
              <a:rPr lang="en-US" sz="2800" dirty="0"/>
              <a:t>Spatial Data Mining also contributes to environmental management by detecting changes in the environment, identifying the land at risk, conserving water and biodiversity, and monitoring natural resources.</a:t>
            </a:r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US" sz="2800" b="1" dirty="0"/>
              <a:t>Crime Analysis</a:t>
            </a:r>
          </a:p>
          <a:p>
            <a:pPr algn="just"/>
            <a:r>
              <a:rPr lang="en-US" sz="2800" dirty="0"/>
              <a:t>Spatial Data Mining can be used to identify crime hotspots, understand crime patterns and develop proper strategies to prevent crimes and hence improve public safety.</a:t>
            </a:r>
          </a:p>
        </p:txBody>
      </p:sp>
    </p:spTree>
    <p:extLst>
      <p:ext uri="{BB962C8B-B14F-4D97-AF65-F5344CB8AC3E}">
        <p14:creationId xmlns:p14="http://schemas.microsoft.com/office/powerpoint/2010/main" val="2239569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603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Spatial Data Mining</vt:lpstr>
      <vt:lpstr>What is Spatial Data Mining?</vt:lpstr>
      <vt:lpstr>PowerPoint Presentation</vt:lpstr>
      <vt:lpstr>PowerPoint Presentation</vt:lpstr>
      <vt:lpstr>Types of Spatial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Mining</dc:title>
  <dc:creator>Staff</dc:creator>
  <cp:lastModifiedBy>Madhu T</cp:lastModifiedBy>
  <cp:revision>162</cp:revision>
  <dcterms:created xsi:type="dcterms:W3CDTF">2021-12-13T05:55:54Z</dcterms:created>
  <dcterms:modified xsi:type="dcterms:W3CDTF">2023-11-23T12:44:11Z</dcterms:modified>
</cp:coreProperties>
</file>