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5" r:id="rId4"/>
    <p:sldId id="257" r:id="rId5"/>
    <p:sldId id="278" r:id="rId6"/>
    <p:sldId id="258" r:id="rId7"/>
    <p:sldId id="260" r:id="rId8"/>
    <p:sldId id="261" r:id="rId9"/>
    <p:sldId id="280" r:id="rId10"/>
    <p:sldId id="262" r:id="rId11"/>
    <p:sldId id="263" r:id="rId12"/>
    <p:sldId id="264" r:id="rId13"/>
    <p:sldId id="266" r:id="rId14"/>
    <p:sldId id="271" r:id="rId15"/>
    <p:sldId id="267" r:id="rId16"/>
    <p:sldId id="268" r:id="rId17"/>
    <p:sldId id="269" r:id="rId18"/>
    <p:sldId id="270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6A439-1B2C-43B0-B2B5-E08461602E1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CE8CA-B94D-464D-A2F4-7DB24665B5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Stack Linked List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657600"/>
            <a:ext cx="8305800" cy="1752600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/>
              <a:t>Terminology: Top, Node, Data, Next, NULL</a:t>
            </a:r>
          </a:p>
          <a:p>
            <a:pPr algn="just"/>
            <a:r>
              <a:rPr lang="en-US" b="1" dirty="0" smtClean="0"/>
              <a:t>Operations:  push( ), pop( ), Display()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Stack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>
                <a:solidFill>
                  <a:srgbClr val="FF0000"/>
                </a:solidFill>
              </a:rPr>
              <a:t>Top---&gt;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9752" t="23028" r="49447" b="17789"/>
          <a:stretch>
            <a:fillRect/>
          </a:stretch>
        </p:blipFill>
        <p:spPr bwMode="auto">
          <a:xfrm>
            <a:off x="2027274" y="1371600"/>
            <a:ext cx="3306726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What is Stack Linked List?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Stack Operations using Linked List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Algorithm for Push()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Algorithm for Pop()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Algorithm for Display()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Coding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Output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Introduction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5334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major problem with the stack implemented </a:t>
            </a:r>
            <a:r>
              <a:rPr lang="en-US" dirty="0" smtClean="0"/>
              <a:t>using </a:t>
            </a:r>
            <a:r>
              <a:rPr lang="en-US" dirty="0"/>
              <a:t>an array is, it works only for a fixed number of data </a:t>
            </a:r>
            <a:r>
              <a:rPr lang="en-US" dirty="0" smtClean="0"/>
              <a:t>values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That means the amount of data must be specified at </a:t>
            </a:r>
            <a:r>
              <a:rPr lang="en-US" dirty="0"/>
              <a:t>the beginning of the implementation itself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Stack implemented using an array is not suitable, when we don't know the size of data which we are going to use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 is Stack Linked List?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 A stack data structure can be implemented by using a linked list data structure.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The stack implemented using linked list can work for an unlimited number of values.</a:t>
            </a:r>
          </a:p>
          <a:p>
            <a:endParaRPr lang="en-US" sz="3600" dirty="0" smtClean="0"/>
          </a:p>
          <a:p>
            <a:r>
              <a:rPr lang="en-US" dirty="0" smtClean="0"/>
              <a:t> In stack implemented using linked list, there is no need to fix the size at the beginning of the implementation.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 is Stack Linked List?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linked list implementation of a stack, every new element is inserted </a:t>
            </a:r>
            <a:r>
              <a:rPr lang="en-US" dirty="0" smtClean="0"/>
              <a:t>at </a:t>
            </a:r>
            <a:r>
              <a:rPr lang="en-US" sz="3500" b="1" dirty="0">
                <a:solidFill>
                  <a:srgbClr val="00B050"/>
                </a:solidFill>
              </a:rPr>
              <a:t>'top' </a:t>
            </a:r>
            <a:r>
              <a:rPr lang="en-US" dirty="0" smtClean="0"/>
              <a:t>position.</a:t>
            </a:r>
          </a:p>
          <a:p>
            <a:r>
              <a:rPr lang="en-US" dirty="0" smtClean="0"/>
              <a:t> Here </a:t>
            </a:r>
            <a:r>
              <a:rPr lang="en-US" dirty="0"/>
              <a:t>every newly inserted </a:t>
            </a:r>
            <a:r>
              <a:rPr lang="en-US" dirty="0" smtClean="0"/>
              <a:t>element </a:t>
            </a:r>
            <a:r>
              <a:rPr lang="en-US" dirty="0"/>
              <a:t>is pointed by </a:t>
            </a:r>
            <a:r>
              <a:rPr lang="en-US" sz="3500" b="1" dirty="0" smtClean="0">
                <a:solidFill>
                  <a:srgbClr val="00B050"/>
                </a:solidFill>
              </a:rPr>
              <a:t>'top‘ </a:t>
            </a:r>
            <a:r>
              <a:rPr lang="en-US" sz="3500" dirty="0" smtClean="0"/>
              <a:t>variable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If you </a:t>
            </a:r>
            <a:r>
              <a:rPr lang="en-US" dirty="0"/>
              <a:t>want to remove an element from the stack, simply remove the node which is pointed </a:t>
            </a:r>
            <a:r>
              <a:rPr lang="en-US" sz="3500" b="1" dirty="0">
                <a:solidFill>
                  <a:srgbClr val="00B050"/>
                </a:solidFill>
              </a:rPr>
              <a:t>by 'top' </a:t>
            </a:r>
            <a:r>
              <a:rPr lang="en-US" dirty="0"/>
              <a:t>by moving </a:t>
            </a:r>
            <a:r>
              <a:rPr lang="en-US" sz="3500" b="1" dirty="0">
                <a:solidFill>
                  <a:srgbClr val="00B050"/>
                </a:solidFill>
              </a:rPr>
              <a:t>'top'</a:t>
            </a:r>
            <a:r>
              <a:rPr lang="en-US" dirty="0"/>
              <a:t> to its previous node in the list. </a:t>
            </a:r>
            <a:endParaRPr lang="en-US" dirty="0" smtClean="0"/>
          </a:p>
          <a:p>
            <a:r>
              <a:rPr lang="en-US" dirty="0" smtClean="0"/>
              <a:t>The</a:t>
            </a:r>
            <a:r>
              <a:rPr lang="en-US" dirty="0"/>
              <a:t> </a:t>
            </a:r>
            <a:r>
              <a:rPr lang="en-US" sz="3500" b="1" dirty="0">
                <a:solidFill>
                  <a:srgbClr val="00B050"/>
                </a:solidFill>
              </a:rPr>
              <a:t>next</a:t>
            </a:r>
            <a:r>
              <a:rPr lang="en-US" dirty="0"/>
              <a:t> field of the first </a:t>
            </a:r>
            <a:r>
              <a:rPr lang="en-US" dirty="0" smtClean="0"/>
              <a:t>element(node) should </a:t>
            </a:r>
            <a:r>
              <a:rPr lang="en-US" dirty="0"/>
              <a:t>be always </a:t>
            </a:r>
            <a:r>
              <a:rPr lang="en-US" sz="3500" b="1" dirty="0">
                <a:solidFill>
                  <a:srgbClr val="00B050"/>
                </a:solidFill>
              </a:rPr>
              <a:t>NULL.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Stack Operations using Linked </a:t>
            </a:r>
            <a:r>
              <a:rPr lang="en-US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Push</a:t>
            </a:r>
            <a:r>
              <a:rPr lang="en-US" b="1" dirty="0" smtClean="0"/>
              <a:t> (To </a:t>
            </a:r>
            <a:r>
              <a:rPr lang="en-US" b="1" dirty="0" smtClean="0">
                <a:solidFill>
                  <a:srgbClr val="00B050"/>
                </a:solidFill>
              </a:rPr>
              <a:t>insert</a:t>
            </a:r>
            <a:r>
              <a:rPr lang="en-US" b="1" dirty="0" smtClean="0"/>
              <a:t> an element on to the stack)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Pop</a:t>
            </a:r>
            <a:r>
              <a:rPr lang="en-US" b="1" dirty="0" smtClean="0"/>
              <a:t> (To </a:t>
            </a:r>
            <a:r>
              <a:rPr lang="en-US" b="1" dirty="0" smtClean="0">
                <a:solidFill>
                  <a:srgbClr val="00B050"/>
                </a:solidFill>
              </a:rPr>
              <a:t>delete</a:t>
            </a:r>
            <a:r>
              <a:rPr lang="en-US" b="1" dirty="0" smtClean="0"/>
              <a:t> an element from the stack)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>
                <a:solidFill>
                  <a:srgbClr val="00B050"/>
                </a:solidFill>
              </a:rPr>
              <a:t>Display</a:t>
            </a:r>
            <a:r>
              <a:rPr lang="en-US" b="1" dirty="0" smtClean="0"/>
              <a:t> (To </a:t>
            </a:r>
            <a:r>
              <a:rPr lang="en-US" b="1" dirty="0" smtClean="0">
                <a:solidFill>
                  <a:srgbClr val="00B050"/>
                </a:solidFill>
              </a:rPr>
              <a:t>display</a:t>
            </a:r>
            <a:r>
              <a:rPr lang="en-US" b="1" dirty="0" smtClean="0"/>
              <a:t> elements of the stack)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Structure of Node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dirty="0"/>
              <a:t>To implement a stack using a linked list, we need to </a:t>
            </a:r>
            <a:r>
              <a:rPr lang="en-US" dirty="0" smtClean="0"/>
              <a:t>define the structure for node</a:t>
            </a:r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Step 1 </a:t>
            </a:r>
            <a:r>
              <a:rPr lang="en-US" b="1" dirty="0"/>
              <a:t>- </a:t>
            </a:r>
            <a:r>
              <a:rPr lang="en-US" dirty="0"/>
              <a:t>Define a </a:t>
            </a:r>
            <a:r>
              <a:rPr lang="en-US" sz="3500" b="1" dirty="0">
                <a:solidFill>
                  <a:srgbClr val="00B050"/>
                </a:solidFill>
              </a:rPr>
              <a:t>'Node</a:t>
            </a:r>
            <a:r>
              <a:rPr lang="en-US" dirty="0"/>
              <a:t>' structure with two members </a:t>
            </a:r>
            <a:r>
              <a:rPr lang="en-US" sz="3500" b="1" dirty="0">
                <a:solidFill>
                  <a:srgbClr val="00B050"/>
                </a:solidFill>
              </a:rPr>
              <a:t>data</a:t>
            </a:r>
            <a:r>
              <a:rPr lang="en-US" dirty="0"/>
              <a:t> and </a:t>
            </a:r>
            <a:r>
              <a:rPr lang="en-US" sz="3500" b="1" dirty="0">
                <a:solidFill>
                  <a:srgbClr val="00B050"/>
                </a:solidFill>
              </a:rPr>
              <a:t>next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Step 2</a:t>
            </a:r>
            <a:r>
              <a:rPr lang="en-US" b="1" dirty="0" smtClean="0"/>
              <a:t> - </a:t>
            </a:r>
            <a:r>
              <a:rPr lang="en-US" dirty="0" smtClean="0"/>
              <a:t>Define a </a:t>
            </a:r>
            <a:r>
              <a:rPr lang="en-US" sz="3500" b="1" dirty="0">
                <a:solidFill>
                  <a:srgbClr val="00B050"/>
                </a:solidFill>
              </a:rPr>
              <a:t>Node</a:t>
            </a:r>
            <a:r>
              <a:rPr lang="en-US" dirty="0" smtClean="0"/>
              <a:t> pointer </a:t>
            </a:r>
            <a:r>
              <a:rPr lang="en-US" sz="3500" b="1" dirty="0">
                <a:solidFill>
                  <a:srgbClr val="00B050"/>
                </a:solidFill>
              </a:rPr>
              <a:t>'top'</a:t>
            </a:r>
            <a:r>
              <a:rPr lang="en-US" dirty="0" smtClean="0"/>
              <a:t> and set it to </a:t>
            </a:r>
            <a:r>
              <a:rPr lang="en-US" sz="3500" b="1" dirty="0">
                <a:solidFill>
                  <a:srgbClr val="00B050"/>
                </a:solidFill>
              </a:rPr>
              <a:t>NULL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Node Structure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Structure </a:t>
            </a:r>
            <a:r>
              <a:rPr lang="en-US" dirty="0" smtClean="0">
                <a:solidFill>
                  <a:srgbClr val="00B050"/>
                </a:solidFill>
              </a:rPr>
              <a:t>Node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data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Structure Node *</a:t>
            </a:r>
            <a:r>
              <a:rPr lang="en-US" dirty="0" smtClean="0">
                <a:solidFill>
                  <a:srgbClr val="00B0F0"/>
                </a:solidFill>
              </a:rPr>
              <a:t>Next;</a:t>
            </a:r>
          </a:p>
          <a:p>
            <a:pPr>
              <a:buNone/>
            </a:pPr>
            <a:r>
              <a:rPr lang="en-US" dirty="0" smtClean="0"/>
              <a:t>}*</a:t>
            </a:r>
            <a:r>
              <a:rPr lang="en-US" dirty="0" smtClean="0">
                <a:solidFill>
                  <a:srgbClr val="FF0000"/>
                </a:solidFill>
              </a:rPr>
              <a:t>top=NULL</a:t>
            </a:r>
            <a:r>
              <a:rPr lang="en-US" dirty="0" smtClean="0"/>
              <a:t>;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495800" y="2133600"/>
          <a:ext cx="3962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</a:tblGrid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Data</a:t>
                      </a:r>
                      <a:endParaRPr lang="en-US" sz="54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562600" y="32004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Node</a:t>
            </a:r>
          </a:p>
          <a:p>
            <a:r>
              <a:rPr lang="en-US" sz="4800" dirty="0" smtClean="0"/>
              <a:t>100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Algorithm for Push Operation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We can use the following steps to insert a new node into the stack...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Step 1 </a:t>
            </a:r>
            <a:r>
              <a:rPr lang="en-US" b="1" dirty="0"/>
              <a:t>- </a:t>
            </a:r>
            <a:r>
              <a:rPr lang="en-US" dirty="0"/>
              <a:t>Create a </a:t>
            </a:r>
            <a:r>
              <a:rPr lang="en-US" sz="3500" b="1" dirty="0" err="1">
                <a:solidFill>
                  <a:srgbClr val="00B050"/>
                </a:solidFill>
              </a:rPr>
              <a:t>newNode</a:t>
            </a:r>
            <a:r>
              <a:rPr lang="en-US" dirty="0"/>
              <a:t> with given value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	set </a:t>
            </a:r>
            <a:r>
              <a:rPr lang="en-US" b="1" dirty="0" err="1" smtClean="0">
                <a:solidFill>
                  <a:srgbClr val="00B050"/>
                </a:solidFill>
              </a:rPr>
              <a:t>newNode</a:t>
            </a:r>
            <a:r>
              <a:rPr lang="en-US" b="1" dirty="0" smtClean="0">
                <a:solidFill>
                  <a:srgbClr val="00B050"/>
                </a:solidFill>
              </a:rPr>
              <a:t> → data = Value ;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b="1" dirty="0"/>
              <a:t> - </a:t>
            </a:r>
            <a:r>
              <a:rPr lang="en-US" dirty="0"/>
              <a:t>Check whether </a:t>
            </a:r>
            <a:r>
              <a:rPr lang="en-US" dirty="0" smtClean="0"/>
              <a:t>stack 		is</a:t>
            </a:r>
            <a:r>
              <a:rPr lang="en-US" dirty="0"/>
              <a:t> </a:t>
            </a:r>
            <a:r>
              <a:rPr lang="en-US" sz="3500" b="1" dirty="0">
                <a:solidFill>
                  <a:srgbClr val="00B050"/>
                </a:solidFill>
              </a:rPr>
              <a:t>Empty (top == NULL)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Step 3</a:t>
            </a:r>
            <a:r>
              <a:rPr lang="en-US" b="1" dirty="0"/>
              <a:t> - </a:t>
            </a:r>
            <a:r>
              <a:rPr lang="en-US" dirty="0"/>
              <a:t>If it is </a:t>
            </a:r>
            <a:r>
              <a:rPr lang="en-US" sz="3500" b="1" dirty="0">
                <a:solidFill>
                  <a:srgbClr val="00B050"/>
                </a:solidFill>
              </a:rPr>
              <a:t>Empty</a:t>
            </a:r>
            <a:r>
              <a:rPr lang="en-US" dirty="0"/>
              <a:t>, </a:t>
            </a:r>
            <a:r>
              <a:rPr lang="en-US" dirty="0" smtClean="0"/>
              <a:t>then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 </a:t>
            </a:r>
            <a:r>
              <a:rPr lang="en-US" dirty="0"/>
              <a:t>set </a:t>
            </a:r>
            <a:r>
              <a:rPr lang="en-US" sz="3500" b="1" dirty="0" err="1" smtClean="0">
                <a:solidFill>
                  <a:srgbClr val="00B050"/>
                </a:solidFill>
              </a:rPr>
              <a:t>newNode</a:t>
            </a:r>
            <a:r>
              <a:rPr lang="en-US" sz="3500" b="1" dirty="0" smtClean="0">
                <a:solidFill>
                  <a:srgbClr val="00B050"/>
                </a:solidFill>
              </a:rPr>
              <a:t> </a:t>
            </a:r>
            <a:r>
              <a:rPr lang="en-US" sz="3500" b="1" dirty="0">
                <a:solidFill>
                  <a:srgbClr val="00B050"/>
                </a:solidFill>
              </a:rPr>
              <a:t>→ next = </a:t>
            </a:r>
            <a:r>
              <a:rPr lang="en-US" sz="3500" b="1" dirty="0" smtClean="0">
                <a:solidFill>
                  <a:srgbClr val="00B050"/>
                </a:solidFill>
              </a:rPr>
              <a:t>NULL;.</a:t>
            </a:r>
            <a:endParaRPr lang="en-US" sz="3500" b="1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Step 4</a:t>
            </a:r>
            <a:r>
              <a:rPr lang="en-US" b="1" dirty="0"/>
              <a:t> - </a:t>
            </a:r>
            <a:r>
              <a:rPr lang="en-US" dirty="0"/>
              <a:t>If it is </a:t>
            </a:r>
            <a:r>
              <a:rPr lang="en-US" sz="3500" b="1" dirty="0">
                <a:solidFill>
                  <a:srgbClr val="00B050"/>
                </a:solidFill>
              </a:rPr>
              <a:t>Not Empty</a:t>
            </a:r>
            <a:r>
              <a:rPr lang="en-US" dirty="0"/>
              <a:t>, </a:t>
            </a:r>
            <a:r>
              <a:rPr lang="en-US" dirty="0" smtClean="0"/>
              <a:t>then</a:t>
            </a:r>
          </a:p>
          <a:p>
            <a:pPr>
              <a:buNone/>
            </a:pPr>
            <a:r>
              <a:rPr lang="en-US" dirty="0" smtClean="0"/>
              <a:t> 		set</a:t>
            </a:r>
            <a:r>
              <a:rPr lang="en-US" dirty="0"/>
              <a:t> </a:t>
            </a:r>
            <a:r>
              <a:rPr lang="en-US" sz="3500" b="1" dirty="0" err="1">
                <a:solidFill>
                  <a:srgbClr val="00B050"/>
                </a:solidFill>
              </a:rPr>
              <a:t>newNode</a:t>
            </a:r>
            <a:r>
              <a:rPr lang="en-US" sz="3500" b="1" dirty="0">
                <a:solidFill>
                  <a:srgbClr val="00B050"/>
                </a:solidFill>
              </a:rPr>
              <a:t> → next = top.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Step 5</a:t>
            </a:r>
            <a:r>
              <a:rPr lang="en-US" b="1" dirty="0"/>
              <a:t> - </a:t>
            </a:r>
            <a:r>
              <a:rPr lang="en-US" dirty="0"/>
              <a:t>Finally, set </a:t>
            </a:r>
            <a:r>
              <a:rPr lang="en-US" sz="3500" b="1" dirty="0">
                <a:solidFill>
                  <a:srgbClr val="00B050"/>
                </a:solidFill>
              </a:rPr>
              <a:t>top = </a:t>
            </a:r>
            <a:r>
              <a:rPr lang="en-US" sz="3500" b="1" dirty="0" err="1">
                <a:solidFill>
                  <a:srgbClr val="00B050"/>
                </a:solidFill>
              </a:rPr>
              <a:t>newNode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47800" y="55626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0" y="44958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447800" y="33528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47800" y="21336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47800" y="9144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52600" y="4953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6019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100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3810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2600" y="1371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752600" y="2590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362200" y="5562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62200" y="3352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438400" y="213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38400" y="914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21" name="Down Arrow 20"/>
          <p:cNvSpPr/>
          <p:nvPr/>
        </p:nvSpPr>
        <p:spPr>
          <a:xfrm>
            <a:off x="2590800" y="4876800"/>
            <a:ext cx="304800" cy="6858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2590800" y="3657600"/>
            <a:ext cx="304800" cy="8382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2590800" y="2514600"/>
            <a:ext cx="304800" cy="8382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2590800" y="1295400"/>
            <a:ext cx="304800" cy="8382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04800" y="914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52800" y="5562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newn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76600" y="838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newn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52800" y="4495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newn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29000" y="2133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newn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52800" y="3352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newn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800" y="2133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</a:t>
            </a:r>
            <a:r>
              <a:rPr lang="en-US" dirty="0" smtClean="0"/>
              <a:t>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8600" y="3352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8600" y="449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4800" y="5562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4495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100</a:t>
            </a:r>
            <a:endParaRPr lang="en-US" b="1" dirty="0"/>
          </a:p>
        </p:txBody>
      </p:sp>
      <p:pic>
        <p:nvPicPr>
          <p:cNvPr id="32" name="Picture 31"/>
          <p:cNvPicPr/>
          <p:nvPr/>
        </p:nvPicPr>
        <p:blipFill>
          <a:blip r:embed="rId2"/>
          <a:srcRect l="25481" t="38746" r="42147" b="23932"/>
          <a:stretch>
            <a:fillRect/>
          </a:stretch>
        </p:blipFill>
        <p:spPr bwMode="auto">
          <a:xfrm>
            <a:off x="4724400" y="1066800"/>
            <a:ext cx="40100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6" grpId="0"/>
      <p:bldP spid="27" grpId="2"/>
      <p:bldP spid="27" grpId="3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Pop</a:t>
            </a:r>
            <a:r>
              <a:rPr lang="en-US" b="1" dirty="0" smtClean="0"/>
              <a:t> (To </a:t>
            </a:r>
            <a:r>
              <a:rPr lang="en-US" b="1" dirty="0" smtClean="0">
                <a:solidFill>
                  <a:srgbClr val="00B050"/>
                </a:solidFill>
              </a:rPr>
              <a:t>delete</a:t>
            </a:r>
            <a:r>
              <a:rPr lang="en-US" b="1" dirty="0" smtClean="0"/>
              <a:t> an element from the stack)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1066800"/>
            <a:ext cx="7543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We can use the following steps to delete a node from the stack...</a:t>
            </a:r>
          </a:p>
          <a:p>
            <a:r>
              <a:rPr lang="en-US" sz="3000" b="1" dirty="0" smtClean="0">
                <a:solidFill>
                  <a:srgbClr val="FF0000"/>
                </a:solidFill>
              </a:rPr>
              <a:t>Step 1</a:t>
            </a:r>
            <a:r>
              <a:rPr lang="en-US" sz="3200" b="1" dirty="0" smtClean="0"/>
              <a:t> - </a:t>
            </a:r>
            <a:r>
              <a:rPr lang="en-US" sz="3200" dirty="0" smtClean="0"/>
              <a:t>Check whether </a:t>
            </a:r>
            <a:r>
              <a:rPr lang="en-US" sz="3200" b="1" dirty="0" smtClean="0">
                <a:solidFill>
                  <a:srgbClr val="00B050"/>
                </a:solidFill>
              </a:rPr>
              <a:t>stack</a:t>
            </a:r>
            <a:r>
              <a:rPr lang="en-US" sz="3200" dirty="0" smtClean="0"/>
              <a:t> is </a:t>
            </a:r>
            <a:r>
              <a:rPr lang="en-US" sz="3200" b="1" dirty="0" smtClean="0">
                <a:solidFill>
                  <a:srgbClr val="00B050"/>
                </a:solidFill>
              </a:rPr>
              <a:t>Empty (top == NULL).</a:t>
            </a:r>
          </a:p>
          <a:p>
            <a:r>
              <a:rPr lang="en-US" sz="3000" b="1" dirty="0" smtClean="0">
                <a:solidFill>
                  <a:srgbClr val="FF0000"/>
                </a:solidFill>
              </a:rPr>
              <a:t>Step 2</a:t>
            </a:r>
            <a:r>
              <a:rPr lang="en-US" sz="3200" b="1" dirty="0" smtClean="0"/>
              <a:t> - </a:t>
            </a:r>
            <a:r>
              <a:rPr lang="en-US" sz="3200" dirty="0" smtClean="0"/>
              <a:t>If it is </a:t>
            </a:r>
            <a:r>
              <a:rPr lang="en-US" sz="3200" b="1" dirty="0" smtClean="0">
                <a:solidFill>
                  <a:srgbClr val="00B050"/>
                </a:solidFill>
              </a:rPr>
              <a:t>Empty</a:t>
            </a:r>
            <a:r>
              <a:rPr lang="en-US" sz="3200" dirty="0" smtClean="0"/>
              <a:t>, then display </a:t>
            </a:r>
            <a:r>
              <a:rPr lang="en-US" sz="3200" b="1" dirty="0" smtClean="0">
                <a:solidFill>
                  <a:srgbClr val="00B050"/>
                </a:solidFill>
              </a:rPr>
              <a:t>"Stack is Empty!!! Deletion is not possible!!!" </a:t>
            </a:r>
            <a:r>
              <a:rPr lang="en-US" sz="3200" dirty="0" smtClean="0"/>
              <a:t>and terminate the function</a:t>
            </a:r>
          </a:p>
          <a:p>
            <a:r>
              <a:rPr lang="en-US" sz="3000" b="1" dirty="0" smtClean="0">
                <a:solidFill>
                  <a:srgbClr val="FF0000"/>
                </a:solidFill>
              </a:rPr>
              <a:t>Step 3</a:t>
            </a:r>
            <a:r>
              <a:rPr lang="en-US" sz="3200" b="1" dirty="0" smtClean="0"/>
              <a:t> - </a:t>
            </a:r>
            <a:r>
              <a:rPr lang="en-US" sz="3200" dirty="0" smtClean="0"/>
              <a:t>If it is </a:t>
            </a:r>
            <a:r>
              <a:rPr lang="en-US" sz="3200" b="1" dirty="0" smtClean="0">
                <a:solidFill>
                  <a:srgbClr val="00B050"/>
                </a:solidFill>
              </a:rPr>
              <a:t>Not Empty</a:t>
            </a:r>
            <a:r>
              <a:rPr lang="en-US" sz="3200" dirty="0" smtClean="0"/>
              <a:t>, then define a </a:t>
            </a:r>
            <a:r>
              <a:rPr lang="en-US" sz="3200" b="1" dirty="0" smtClean="0">
                <a:solidFill>
                  <a:srgbClr val="00B050"/>
                </a:solidFill>
              </a:rPr>
              <a:t>Node </a:t>
            </a:r>
            <a:r>
              <a:rPr lang="en-US" sz="3200" dirty="0" smtClean="0"/>
              <a:t>pointer </a:t>
            </a:r>
            <a:r>
              <a:rPr lang="en-US" sz="3200" b="1" dirty="0" smtClean="0">
                <a:solidFill>
                  <a:srgbClr val="00B050"/>
                </a:solidFill>
              </a:rPr>
              <a:t>'temp'</a:t>
            </a:r>
            <a:r>
              <a:rPr lang="en-US" sz="3200" dirty="0" smtClean="0"/>
              <a:t> and set it to </a:t>
            </a:r>
            <a:r>
              <a:rPr lang="en-US" sz="3200" b="1" dirty="0" smtClean="0">
                <a:solidFill>
                  <a:srgbClr val="00B050"/>
                </a:solidFill>
              </a:rPr>
              <a:t>'top'</a:t>
            </a:r>
            <a:r>
              <a:rPr lang="en-US" sz="3200" dirty="0" smtClean="0"/>
              <a:t>.</a:t>
            </a:r>
          </a:p>
          <a:p>
            <a:r>
              <a:rPr lang="en-US" sz="3000" b="1" dirty="0" smtClean="0">
                <a:solidFill>
                  <a:srgbClr val="FF0000"/>
                </a:solidFill>
              </a:rPr>
              <a:t>Step 4</a:t>
            </a:r>
            <a:r>
              <a:rPr lang="en-US" sz="3200" b="1" dirty="0" smtClean="0"/>
              <a:t> - </a:t>
            </a:r>
            <a:r>
              <a:rPr lang="en-US" sz="3200" dirty="0" smtClean="0"/>
              <a:t>Then set </a:t>
            </a:r>
            <a:r>
              <a:rPr lang="en-US" sz="3200" b="1" dirty="0" smtClean="0">
                <a:solidFill>
                  <a:srgbClr val="00B050"/>
                </a:solidFill>
              </a:rPr>
              <a:t>'top = top → next'.</a:t>
            </a:r>
          </a:p>
          <a:p>
            <a:r>
              <a:rPr lang="en-US" sz="3000" b="1" dirty="0" smtClean="0">
                <a:solidFill>
                  <a:srgbClr val="FF0000"/>
                </a:solidFill>
              </a:rPr>
              <a:t>Step 5</a:t>
            </a:r>
            <a:r>
              <a:rPr lang="en-US" sz="3200" b="1" dirty="0" smtClean="0"/>
              <a:t> - </a:t>
            </a:r>
            <a:r>
              <a:rPr lang="en-US" sz="3200" dirty="0" smtClean="0"/>
              <a:t>Finally, delete </a:t>
            </a:r>
            <a:r>
              <a:rPr lang="en-US" sz="3200" b="1" dirty="0" smtClean="0">
                <a:solidFill>
                  <a:srgbClr val="00B050"/>
                </a:solidFill>
              </a:rPr>
              <a:t>'temp'. (free(temp)).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447800" y="55626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47800" y="44958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447800" y="33528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47800" y="21336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447800" y="914400"/>
          <a:ext cx="1676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52600" y="4953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6019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100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3810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2600" y="1371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752600" y="2590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362200" y="5562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62200" y="3352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438400" y="2133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38400" y="914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00</a:t>
            </a:r>
            <a:endParaRPr lang="en-US" b="1" dirty="0"/>
          </a:p>
        </p:txBody>
      </p:sp>
      <p:sp>
        <p:nvSpPr>
          <p:cNvPr id="21" name="Down Arrow 20"/>
          <p:cNvSpPr/>
          <p:nvPr/>
        </p:nvSpPr>
        <p:spPr>
          <a:xfrm>
            <a:off x="2590800" y="4876800"/>
            <a:ext cx="304800" cy="6858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2590800" y="3657600"/>
            <a:ext cx="304800" cy="8382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2590800" y="2514600"/>
            <a:ext cx="304800" cy="8382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2590800" y="1295400"/>
            <a:ext cx="304800" cy="8382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04800" y="914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2133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</a:t>
            </a:r>
            <a:r>
              <a:rPr lang="en-US" dirty="0" smtClean="0"/>
              <a:t>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8600" y="3352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8600" y="449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4800" y="5562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 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4495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100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943600" y="1066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TOP=NULL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86400" y="16764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Stack has </a:t>
            </a:r>
            <a:r>
              <a:rPr lang="en-US" smtClean="0">
                <a:solidFill>
                  <a:srgbClr val="FF0000"/>
                </a:solidFill>
              </a:rPr>
              <a:t>no Elements.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List is empty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6" grpId="0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8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Display</a:t>
            </a:r>
            <a:r>
              <a:rPr lang="en-US" b="1" dirty="0" smtClean="0"/>
              <a:t> (To </a:t>
            </a:r>
            <a:r>
              <a:rPr lang="en-US" b="1" dirty="0" smtClean="0">
                <a:solidFill>
                  <a:srgbClr val="00B050"/>
                </a:solidFill>
              </a:rPr>
              <a:t>display</a:t>
            </a:r>
            <a:r>
              <a:rPr lang="en-US" b="1" dirty="0" smtClean="0"/>
              <a:t> elements of the stack)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We can use the following steps to display the elements (nodes) of a stack...</a:t>
            </a:r>
          </a:p>
          <a:p>
            <a:pPr>
              <a:buNone/>
            </a:pPr>
            <a:r>
              <a:rPr lang="en-US" sz="4300" b="1" dirty="0" smtClean="0">
                <a:solidFill>
                  <a:srgbClr val="FF0000"/>
                </a:solidFill>
              </a:rPr>
              <a:t>Step 1 </a:t>
            </a:r>
            <a:r>
              <a:rPr lang="en-US" b="1" dirty="0" smtClean="0"/>
              <a:t>- </a:t>
            </a:r>
            <a:r>
              <a:rPr lang="en-US" dirty="0" smtClean="0"/>
              <a:t>Check whether stack is </a:t>
            </a:r>
            <a:r>
              <a:rPr lang="en-US" sz="4000" b="1" dirty="0" smtClean="0">
                <a:solidFill>
                  <a:srgbClr val="00B050"/>
                </a:solidFill>
              </a:rPr>
              <a:t>Empty (top == NULL).</a:t>
            </a:r>
          </a:p>
          <a:p>
            <a:pPr>
              <a:buNone/>
            </a:pPr>
            <a:r>
              <a:rPr lang="en-US" sz="4300" b="1" dirty="0" smtClean="0">
                <a:solidFill>
                  <a:srgbClr val="FF0000"/>
                </a:solidFill>
              </a:rPr>
              <a:t>Step 2 </a:t>
            </a:r>
            <a:r>
              <a:rPr lang="en-US" b="1" dirty="0" smtClean="0"/>
              <a:t>- </a:t>
            </a:r>
            <a:r>
              <a:rPr lang="en-US" dirty="0" smtClean="0"/>
              <a:t>If it is </a:t>
            </a:r>
            <a:r>
              <a:rPr lang="en-US" sz="4000" b="1" dirty="0" smtClean="0">
                <a:solidFill>
                  <a:srgbClr val="00B050"/>
                </a:solidFill>
              </a:rPr>
              <a:t>Empty,</a:t>
            </a:r>
            <a:r>
              <a:rPr lang="en-US" dirty="0" smtClean="0"/>
              <a:t> then display </a:t>
            </a:r>
            <a:r>
              <a:rPr lang="en-US" sz="4000" b="1" dirty="0" smtClean="0">
                <a:solidFill>
                  <a:srgbClr val="00B050"/>
                </a:solidFill>
              </a:rPr>
              <a:t>'Stack is Empty!!!'</a:t>
            </a:r>
            <a:r>
              <a:rPr lang="en-US" dirty="0" smtClean="0"/>
              <a:t> and terminate the function.</a:t>
            </a:r>
          </a:p>
          <a:p>
            <a:pPr>
              <a:buNone/>
            </a:pPr>
            <a:r>
              <a:rPr lang="en-US" sz="4300" b="1" dirty="0" smtClean="0">
                <a:solidFill>
                  <a:srgbClr val="FF0000"/>
                </a:solidFill>
              </a:rPr>
              <a:t>Step 3</a:t>
            </a:r>
            <a:r>
              <a:rPr lang="en-US" b="1" dirty="0" smtClean="0"/>
              <a:t> - </a:t>
            </a:r>
            <a:r>
              <a:rPr lang="en-US" dirty="0" smtClean="0"/>
              <a:t>If it is </a:t>
            </a:r>
            <a:r>
              <a:rPr lang="en-US" sz="4000" b="1" dirty="0" smtClean="0">
                <a:solidFill>
                  <a:srgbClr val="00B050"/>
                </a:solidFill>
              </a:rPr>
              <a:t>Not Empty</a:t>
            </a:r>
            <a:r>
              <a:rPr lang="en-US" dirty="0" smtClean="0"/>
              <a:t>, then define a Node pointer </a:t>
            </a:r>
            <a:r>
              <a:rPr lang="en-US" sz="4000" b="1" dirty="0" smtClean="0">
                <a:solidFill>
                  <a:srgbClr val="00B050"/>
                </a:solidFill>
              </a:rPr>
              <a:t>'temp'</a:t>
            </a:r>
            <a:r>
              <a:rPr lang="en-US" dirty="0" smtClean="0"/>
              <a:t> and initialize with</a:t>
            </a:r>
            <a:r>
              <a:rPr lang="en-US" sz="4000" b="1" dirty="0" smtClean="0">
                <a:solidFill>
                  <a:srgbClr val="00B050"/>
                </a:solidFill>
              </a:rPr>
              <a:t> top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sz="4300" b="1" dirty="0" smtClean="0">
                <a:solidFill>
                  <a:srgbClr val="FF0000"/>
                </a:solidFill>
              </a:rPr>
              <a:t>Step 4</a:t>
            </a:r>
            <a:r>
              <a:rPr lang="en-US" b="1" dirty="0" smtClean="0"/>
              <a:t> - </a:t>
            </a:r>
            <a:r>
              <a:rPr lang="en-US" dirty="0" smtClean="0"/>
              <a:t>Display </a:t>
            </a:r>
            <a:r>
              <a:rPr lang="en-US" sz="4000" b="1" dirty="0" smtClean="0">
                <a:solidFill>
                  <a:srgbClr val="00B050"/>
                </a:solidFill>
              </a:rPr>
              <a:t>'temp → data ---&gt;' </a:t>
            </a:r>
            <a:r>
              <a:rPr lang="en-US" dirty="0" smtClean="0"/>
              <a:t>and move it to the next node. Repeat the same until </a:t>
            </a:r>
            <a:r>
              <a:rPr lang="en-US" sz="4000" b="1" dirty="0" smtClean="0">
                <a:solidFill>
                  <a:srgbClr val="00B050"/>
                </a:solidFill>
              </a:rPr>
              <a:t>temp</a:t>
            </a:r>
            <a:r>
              <a:rPr lang="en-US" dirty="0" smtClean="0"/>
              <a:t> reaches to the first node in the stack. </a:t>
            </a:r>
            <a:r>
              <a:rPr lang="en-US" sz="4000" b="1" dirty="0" smtClean="0">
                <a:solidFill>
                  <a:srgbClr val="00B050"/>
                </a:solidFill>
              </a:rPr>
              <a:t>(temp → next != NULL).</a:t>
            </a:r>
          </a:p>
          <a:p>
            <a:pPr>
              <a:buNone/>
            </a:pPr>
            <a:r>
              <a:rPr lang="en-US" sz="4300" b="1" dirty="0" smtClean="0">
                <a:solidFill>
                  <a:srgbClr val="FF0000"/>
                </a:solidFill>
              </a:rPr>
              <a:t>Step 5 </a:t>
            </a:r>
            <a:r>
              <a:rPr lang="en-US" b="1" dirty="0" smtClean="0"/>
              <a:t>- </a:t>
            </a:r>
            <a:r>
              <a:rPr lang="en-US" dirty="0" smtClean="0"/>
              <a:t>Finally! Display </a:t>
            </a:r>
            <a:r>
              <a:rPr lang="en-US" sz="4000" b="1" dirty="0" smtClean="0">
                <a:solidFill>
                  <a:srgbClr val="00B050"/>
                </a:solidFill>
              </a:rPr>
              <a:t>'temp → data ---&gt; NULL'.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6506" t="18437" r="33975" b="13627"/>
          <a:stretch>
            <a:fillRect/>
          </a:stretch>
        </p:blipFill>
        <p:spPr bwMode="auto">
          <a:xfrm>
            <a:off x="838200" y="838200"/>
            <a:ext cx="708659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66800" y="3048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Code for Stack SLL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8910" t="16633" r="44071" b="17435"/>
          <a:stretch>
            <a:fillRect/>
          </a:stretch>
        </p:blipFill>
        <p:spPr bwMode="auto">
          <a:xfrm>
            <a:off x="1752600" y="609600"/>
            <a:ext cx="5867400" cy="624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rcRect l="15865" t="34720" r="21635" b="6012"/>
          <a:stretch>
            <a:fillRect/>
          </a:stretch>
        </p:blipFill>
        <p:spPr bwMode="auto">
          <a:xfrm>
            <a:off x="533400" y="914400"/>
            <a:ext cx="784859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90600" y="45720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OUTPUT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rcRect l="22436" t="16433" r="25160" b="26252"/>
          <a:stretch>
            <a:fillRect/>
          </a:stretch>
        </p:blipFill>
        <p:spPr bwMode="auto">
          <a:xfrm>
            <a:off x="533400" y="533400"/>
            <a:ext cx="7848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</a:rPr>
              <a:t>Thank You</a:t>
            </a:r>
            <a:endParaRPr lang="en-US" sz="5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480</Words>
  <Application>Microsoft Office PowerPoint</Application>
  <PresentationFormat>On-screen Show (4:3)</PresentationFormat>
  <Paragraphs>128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Stack Linked List</vt:lpstr>
      <vt:lpstr>Stack Linked List</vt:lpstr>
      <vt:lpstr>content</vt:lpstr>
      <vt:lpstr>Introduction</vt:lpstr>
      <vt:lpstr>What is Stack Linked List?</vt:lpstr>
      <vt:lpstr>What is Stack Linked List?</vt:lpstr>
      <vt:lpstr>Stack Operations using Linked List</vt:lpstr>
      <vt:lpstr> Structure of Node </vt:lpstr>
      <vt:lpstr>Node Structure</vt:lpstr>
      <vt:lpstr>Algorithm for Push Operation</vt:lpstr>
      <vt:lpstr>Slide 11</vt:lpstr>
      <vt:lpstr>Pop (To delete an element from the stack) </vt:lpstr>
      <vt:lpstr>Slide 13</vt:lpstr>
      <vt:lpstr>Display (To display elements of the stack) </vt:lpstr>
      <vt:lpstr>Slide 15</vt:lpstr>
      <vt:lpstr>Slide 16</vt:lpstr>
      <vt:lpstr>Slide 17</vt:lpstr>
      <vt:lpstr>Slide 18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 Linked List</dc:title>
  <dc:creator>Student</dc:creator>
  <cp:lastModifiedBy>Student</cp:lastModifiedBy>
  <cp:revision>204</cp:revision>
  <dcterms:created xsi:type="dcterms:W3CDTF">2019-07-20T08:54:45Z</dcterms:created>
  <dcterms:modified xsi:type="dcterms:W3CDTF">2022-01-28T04:19:15Z</dcterms:modified>
</cp:coreProperties>
</file>