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302" r:id="rId5"/>
    <p:sldId id="290" r:id="rId6"/>
    <p:sldId id="303" r:id="rId7"/>
    <p:sldId id="291" r:id="rId8"/>
    <p:sldId id="292" r:id="rId9"/>
    <p:sldId id="304" r:id="rId10"/>
    <p:sldId id="279" r:id="rId11"/>
    <p:sldId id="280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83C0"/>
    <a:srgbClr val="E9B115"/>
    <a:srgbClr val="2845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6348D-CBF3-45CE-AC51-769C2203D1B6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8E36A-D260-42E8-AE69-589A167AF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DB85-5EE8-4E80-AD27-8C22B74789B3}" type="datetimeFigureOut">
              <a:rPr lang="en-US" smtClean="0"/>
              <a:pPr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E9B115"/>
                </a:solidFill>
              </a:rPr>
              <a:t>Strings </a:t>
            </a:r>
            <a:r>
              <a:rPr lang="en-US" b="1" dirty="0" smtClean="0"/>
              <a:t>in </a:t>
            </a:r>
            <a:r>
              <a:rPr lang="en-US" b="1" dirty="0" smtClean="0">
                <a:solidFill>
                  <a:srgbClr val="0A83C0"/>
                </a:solidFill>
              </a:rPr>
              <a:t>Python</a:t>
            </a:r>
            <a:endParaRPr lang="en-US" b="1" dirty="0">
              <a:solidFill>
                <a:srgbClr val="0A83C0"/>
              </a:solidFill>
            </a:endParaRPr>
          </a:p>
        </p:txBody>
      </p:sp>
      <p:sp>
        <p:nvSpPr>
          <p:cNvPr id="1026" name="AutoShape 2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Users\Exam\Downloads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78605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String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Declaration</a:t>
            </a:r>
            <a:endParaRPr lang="en-US" sz="3600" b="1" dirty="0">
              <a:solidFill>
                <a:srgbClr val="2845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Strings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python, strings can be created by enclosing the character or the sequence of characters in the quotes. </a:t>
            </a:r>
          </a:p>
          <a:p>
            <a:pPr algn="just"/>
            <a:r>
              <a:rPr lang="en-US" sz="2400" dirty="0" smtClean="0"/>
              <a:t>Python allows us to use single quotes, double quotes, or triple quotes to create strings.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In python, strings are treated as the sequence of characters which means that python doesn't support the character data type instead a single character written as </a:t>
            </a:r>
            <a:r>
              <a:rPr lang="en-US" sz="2400" b="1" dirty="0" smtClean="0"/>
              <a:t>'p'</a:t>
            </a:r>
            <a:r>
              <a:rPr lang="en-US" sz="2400" dirty="0" smtClean="0"/>
              <a:t> is treated as the string of length 1.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57224" y="2857496"/>
            <a:ext cx="4071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A83C0"/>
                </a:solidFill>
                <a:latin typeface="Consolas"/>
              </a:rPr>
              <a:t>Example: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'Hello Python'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"Hello Python"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</a:t>
            </a: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'''Hello Python'''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2910" y="26431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B11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String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  <a:latin typeface="+mj-lt"/>
                <a:ea typeface="+mj-ea"/>
                <a:cs typeface="+mj-cs"/>
              </a:rPr>
              <a:t>Indexing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845A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String Indexing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429684" cy="535785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Like other programming languages, the indexing of the python strings starts from 0. </a:t>
            </a:r>
            <a:r>
              <a:rPr lang="en-US" sz="2400" b="1" dirty="0" smtClean="0"/>
              <a:t>For example</a:t>
            </a:r>
            <a:r>
              <a:rPr lang="en-US" sz="2400" dirty="0" smtClean="0"/>
              <a:t>, the string "HELLO" is indexed as given in the below figure.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4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400" dirty="0" smtClean="0">
                <a:solidFill>
                  <a:srgbClr val="FF00FF"/>
                </a:solidFill>
                <a:latin typeface="Consolas"/>
              </a:rPr>
              <a:t>"HELLO"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pt-BR" sz="24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[</a:t>
            </a:r>
            <a:r>
              <a:rPr lang="pt-BR" sz="2400" dirty="0" smtClean="0">
                <a:solidFill>
                  <a:srgbClr val="800080"/>
                </a:solidFill>
                <a:latin typeface="Consolas"/>
              </a:rPr>
              <a:t>0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]=H</a:t>
            </a:r>
            <a:r>
              <a:rPr lang="pt-BR" sz="2400" dirty="0" smtClean="0">
                <a:latin typeface="Consolas"/>
              </a:rPr>
              <a:t> </a:t>
            </a:r>
          </a:p>
          <a:p>
            <a:pPr>
              <a:buNone/>
            </a:pPr>
            <a:r>
              <a:rPr lang="pt-BR" sz="2400" dirty="0" smtClean="0">
                <a:solidFill>
                  <a:srgbClr val="008080"/>
                </a:solidFill>
                <a:latin typeface="Consolas"/>
              </a:rPr>
              <a:t>	str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[</a:t>
            </a:r>
            <a:r>
              <a:rPr lang="pt-BR" sz="24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]=E</a:t>
            </a:r>
            <a:r>
              <a:rPr lang="pt-BR" sz="2400" dirty="0" smtClean="0">
                <a:latin typeface="Consolas"/>
              </a:rPr>
              <a:t> </a:t>
            </a:r>
          </a:p>
          <a:p>
            <a:pPr>
              <a:buNone/>
            </a:pPr>
            <a:r>
              <a:rPr lang="pt-BR" sz="2400" dirty="0" smtClean="0">
                <a:solidFill>
                  <a:srgbClr val="008080"/>
                </a:solidFill>
                <a:latin typeface="Consolas"/>
              </a:rPr>
              <a:t>	str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[</a:t>
            </a:r>
            <a:r>
              <a:rPr lang="pt-BR" sz="2400" dirty="0" smtClean="0">
                <a:solidFill>
                  <a:srgbClr val="800080"/>
                </a:solidFill>
                <a:latin typeface="Consolas"/>
              </a:rPr>
              <a:t>4</a:t>
            </a:r>
            <a:r>
              <a:rPr lang="pt-BR" sz="2400" dirty="0" smtClean="0">
                <a:solidFill>
                  <a:srgbClr val="000000"/>
                </a:solidFill>
                <a:latin typeface="Consolas"/>
              </a:rPr>
              <a:t>]=O</a:t>
            </a:r>
            <a:r>
              <a:rPr lang="pt-BR" sz="2400" dirty="0" smtClean="0">
                <a:latin typeface="Consolas"/>
              </a:rPr>
              <a:t> </a:t>
            </a:r>
            <a:endParaRPr lang="en-US" sz="2400" dirty="0" smtClean="0"/>
          </a:p>
          <a:p>
            <a:r>
              <a:rPr lang="en-US" sz="2400" dirty="0" smtClean="0"/>
              <a:t>Python allows negative indexing for its sequences.</a:t>
            </a:r>
          </a:p>
          <a:p>
            <a:r>
              <a:rPr lang="en-US" sz="2400" dirty="0" smtClean="0"/>
              <a:t>The index of -1 refers to the last item, -2 to the second last item and so on.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it-IT" sz="24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[-</a:t>
            </a:r>
            <a:r>
              <a:rPr lang="it-IT" sz="24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]=O</a:t>
            </a:r>
            <a:r>
              <a:rPr lang="it-IT" sz="2400" dirty="0" smtClean="0">
                <a:latin typeface="Consolas"/>
              </a:rPr>
              <a:t> </a:t>
            </a:r>
          </a:p>
          <a:p>
            <a:pPr>
              <a:buNone/>
            </a:pPr>
            <a:r>
              <a:rPr lang="it-IT" sz="2400" dirty="0" smtClean="0">
                <a:solidFill>
                  <a:srgbClr val="008080"/>
                </a:solidFill>
                <a:latin typeface="Consolas"/>
              </a:rPr>
              <a:t>	str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[-</a:t>
            </a:r>
            <a:r>
              <a:rPr lang="it-IT" sz="2400" dirty="0" smtClean="0">
                <a:solidFill>
                  <a:srgbClr val="800080"/>
                </a:solidFill>
                <a:latin typeface="Consolas"/>
              </a:rPr>
              <a:t>2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]=L</a:t>
            </a:r>
            <a:r>
              <a:rPr lang="it-IT" sz="2400" dirty="0" smtClean="0">
                <a:latin typeface="Consolas"/>
              </a:rPr>
              <a:t> </a:t>
            </a:r>
          </a:p>
          <a:p>
            <a:pPr>
              <a:buNone/>
            </a:pPr>
            <a:r>
              <a:rPr lang="it-IT" sz="2400" dirty="0" smtClean="0">
                <a:solidFill>
                  <a:srgbClr val="008080"/>
                </a:solidFill>
                <a:latin typeface="Consolas"/>
              </a:rPr>
              <a:t>	str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[-</a:t>
            </a:r>
            <a:r>
              <a:rPr lang="it-IT" sz="2400" dirty="0" smtClean="0">
                <a:solidFill>
                  <a:srgbClr val="800080"/>
                </a:solidFill>
                <a:latin typeface="Consolas"/>
              </a:rPr>
              <a:t>4</a:t>
            </a:r>
            <a:r>
              <a:rPr lang="it-IT" sz="2400" dirty="0" smtClean="0">
                <a:solidFill>
                  <a:srgbClr val="000000"/>
                </a:solidFill>
                <a:latin typeface="Consolas"/>
              </a:rPr>
              <a:t>]=E</a:t>
            </a:r>
            <a:r>
              <a:rPr lang="it-IT" sz="2400" dirty="0" smtClean="0">
                <a:latin typeface="Consolas"/>
              </a:rPr>
              <a:t> 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tring ind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7" y="2285992"/>
            <a:ext cx="4500594" cy="1000132"/>
          </a:xfrm>
          <a:prstGeom prst="rect">
            <a:avLst/>
          </a:prstGeom>
          <a:noFill/>
        </p:spPr>
      </p:pic>
      <p:pic>
        <p:nvPicPr>
          <p:cNvPr id="1028" name="Picture 4" descr="string inde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5000636"/>
            <a:ext cx="4533900" cy="857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28596" y="27146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B11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String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  <a:latin typeface="+mj-lt"/>
                <a:ea typeface="+mj-ea"/>
                <a:cs typeface="+mj-cs"/>
              </a:rPr>
              <a:t>Operators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845A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String Operators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429684" cy="535785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57158" y="928670"/>
          <a:ext cx="8501122" cy="5735153"/>
        </p:xfrm>
        <a:graphic>
          <a:graphicData uri="http://schemas.openxmlformats.org/drawingml/2006/table">
            <a:tbl>
              <a:tblPr/>
              <a:tblGrid>
                <a:gridCol w="985468"/>
                <a:gridCol w="7515654"/>
              </a:tblGrid>
              <a:tr h="285752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known as concatenation operator used to join the strings.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54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*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known as repetition operator. It concatenates the multiple copies of the same string.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54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[ ]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known as slice operator. It is used to access the sub-strings of a particular string.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54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[ : ]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known as range slice operator. It is used to access the characters from the specified range.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353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in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known as membership operator. It returns if a particular sub-string is present in the specified string.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146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not in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also a membership operator and does the exact reverse of in. It returns true if a particular substring is not present in the specified string.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146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r/R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used to specify the raw string. To define any string as a raw string, the character r or R is followed by the string. Such as "hello \n python".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353"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n-US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It is used to perform string formatting. It makes use of the format specifies used in C programming like %d or %f to map their values in python. 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350" marR="64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String Operators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		</a:t>
            </a:r>
            <a:r>
              <a:rPr lang="en-US" sz="20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429684" cy="535785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5720" y="785794"/>
            <a:ext cx="8858280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A83C0"/>
                </a:solidFill>
                <a:latin typeface="Consolas"/>
              </a:rPr>
              <a:t>Example: </a:t>
            </a:r>
            <a:r>
              <a:rPr lang="en-US" b="1" dirty="0" smtClean="0">
                <a:latin typeface="Consolas"/>
              </a:rPr>
              <a:t>“stropdemo.py”</a:t>
            </a:r>
            <a:endParaRPr lang="en-US" b="1" dirty="0" smtClean="0">
              <a:solidFill>
                <a:srgbClr val="0A83C0"/>
              </a:solidFill>
              <a:latin typeface="Consolas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"Hello"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 World"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(str1*</a:t>
            </a:r>
            <a:r>
              <a:rPr lang="en-US" dirty="0" smtClean="0">
                <a:solidFill>
                  <a:srgbClr val="800080"/>
                </a:solidFill>
                <a:latin typeface="Consolas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</a:t>
            </a:r>
            <a:r>
              <a:rPr lang="en-US" dirty="0" err="1" smtClean="0">
                <a:solidFill>
                  <a:srgbClr val="008000"/>
                </a:solidFill>
                <a:latin typeface="Consolas"/>
              </a:rPr>
              <a:t>HelloHelloHello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(str1+str2)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Hello world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(str1[</a:t>
            </a:r>
            <a:r>
              <a:rPr lang="en-US" dirty="0" smtClean="0">
                <a:solidFill>
                  <a:srgbClr val="800080"/>
                </a:solidFill>
                <a:latin typeface="Consolas"/>
              </a:rPr>
              <a:t>4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])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o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(str1[</a:t>
            </a:r>
            <a:r>
              <a:rPr lang="en-US" dirty="0" smtClean="0">
                <a:solidFill>
                  <a:srgbClr val="800080"/>
                </a:solidFill>
                <a:latin typeface="Consolas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:</a:t>
            </a:r>
            <a:r>
              <a:rPr lang="en-US" dirty="0" smtClean="0">
                <a:solidFill>
                  <a:srgbClr val="800080"/>
                </a:solidFill>
                <a:latin typeface="Consolas"/>
              </a:rPr>
              <a:t>4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])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</a:t>
            </a:r>
            <a:r>
              <a:rPr lang="en-US" dirty="0" err="1" smtClean="0">
                <a:solidFill>
                  <a:srgbClr val="008000"/>
                </a:solidFill>
                <a:latin typeface="Consolas"/>
              </a:rPr>
              <a:t>ll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'w'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in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str1)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false as w is not present in str1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'</a:t>
            </a:r>
            <a:r>
              <a:rPr lang="en-US" dirty="0" err="1" smtClean="0">
                <a:solidFill>
                  <a:srgbClr val="FF00FF"/>
                </a:solidFill>
                <a:latin typeface="Consolas"/>
              </a:rPr>
              <a:t>Wo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'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not in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str2)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false as </a:t>
            </a:r>
            <a:r>
              <a:rPr lang="en-US" dirty="0" err="1" smtClean="0">
                <a:solidFill>
                  <a:srgbClr val="008000"/>
                </a:solidFill>
                <a:latin typeface="Consolas"/>
              </a:rPr>
              <a:t>Wo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 is present in str2.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Consolas"/>
              </a:rPr>
              <a:t>r</a:t>
            </a:r>
            <a:r>
              <a:rPr lang="en-US" dirty="0" err="1" smtClean="0">
                <a:solidFill>
                  <a:srgbClr val="FF00FF"/>
                </a:solidFill>
                <a:latin typeface="Consolas"/>
              </a:rPr>
              <a:t>'Hello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\n world'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Hello\n world as it is written </a:t>
            </a:r>
          </a:p>
          <a:p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"The string str1 : %s"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%(str1))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prints The string </a:t>
            </a:r>
            <a:r>
              <a:rPr lang="en-US" dirty="0" err="1" smtClean="0">
                <a:solidFill>
                  <a:srgbClr val="008000"/>
                </a:solidFill>
                <a:latin typeface="Consolas"/>
              </a:rPr>
              <a:t>str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 : Hello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4000504"/>
            <a:ext cx="6143668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  </a:t>
            </a:r>
            <a:r>
              <a:rPr lang="en-US" sz="2000" b="1" dirty="0" smtClean="0"/>
              <a:t>python</a:t>
            </a:r>
            <a:r>
              <a:rPr lang="en-US" sz="2000" dirty="0" smtClean="0"/>
              <a:t> ifdemo.py</a:t>
            </a:r>
          </a:p>
          <a:p>
            <a:r>
              <a:rPr lang="en-US" sz="2000" dirty="0" err="1" smtClean="0"/>
              <a:t>HelloHelloHello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Hello World </a:t>
            </a:r>
          </a:p>
          <a:p>
            <a:r>
              <a:rPr lang="en-US" sz="2000" dirty="0" smtClean="0"/>
              <a:t>o </a:t>
            </a:r>
          </a:p>
          <a:p>
            <a:r>
              <a:rPr lang="en-US" sz="2000" dirty="0" err="1" smtClean="0"/>
              <a:t>ll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False </a:t>
            </a:r>
          </a:p>
          <a:p>
            <a:r>
              <a:rPr lang="en-US" sz="2000" dirty="0" smtClean="0"/>
              <a:t>False </a:t>
            </a:r>
          </a:p>
          <a:p>
            <a:r>
              <a:rPr lang="en-US" sz="2000" dirty="0" smtClean="0"/>
              <a:t>Hello\n world </a:t>
            </a:r>
          </a:p>
          <a:p>
            <a:r>
              <a:rPr lang="en-US" sz="2000" dirty="0" smtClean="0"/>
              <a:t>The string str1 : Hello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57242" y="27146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9B11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String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  <a:latin typeface="+mj-lt"/>
                <a:ea typeface="+mj-ea"/>
                <a:cs typeface="+mj-cs"/>
              </a:rPr>
              <a:t>Functions &amp; Methods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845A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rgbClr val="E9B115"/>
                </a:solidFill>
              </a:rPr>
              <a:t>String Functions &amp; Methods </a:t>
            </a:r>
            <a:r>
              <a:rPr lang="en-US" sz="3300" b="1" dirty="0" smtClean="0"/>
              <a:t>in</a:t>
            </a:r>
            <a:r>
              <a:rPr lang="en-US" sz="3300" b="1" dirty="0" smtClean="0">
                <a:solidFill>
                  <a:srgbClr val="E9B115"/>
                </a:solidFill>
              </a:rPr>
              <a:t> </a:t>
            </a:r>
            <a:r>
              <a:rPr lang="en-US" sz="33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501122" cy="550072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Python provides various in-built </a:t>
            </a:r>
            <a:r>
              <a:rPr lang="en-US" sz="2400" dirty="0" smtClean="0"/>
              <a:t>functions &amp; methods </a:t>
            </a:r>
            <a:r>
              <a:rPr lang="en-US" sz="2400" dirty="0" smtClean="0"/>
              <a:t>that are used for string handling. Those are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r>
              <a:rPr lang="en-US" sz="2400" b="1" dirty="0" smtClean="0">
                <a:solidFill>
                  <a:srgbClr val="0A83C0"/>
                </a:solidFill>
              </a:rPr>
              <a:t>☞</a:t>
            </a:r>
            <a:r>
              <a:rPr lang="en-US" sz="2400" b="1" dirty="0" smtClean="0"/>
              <a:t> </a:t>
            </a:r>
            <a:r>
              <a:rPr lang="en-US" sz="2400" b="1" u="sng" dirty="0" smtClean="0">
                <a:solidFill>
                  <a:srgbClr val="0A83C0"/>
                </a:solidFill>
              </a:rPr>
              <a:t>len():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pPr algn="just"/>
            <a:r>
              <a:rPr lang="en-US" sz="2400" dirty="0" smtClean="0"/>
              <a:t>In python, len() function returns length of the given string. </a:t>
            </a:r>
          </a:p>
          <a:p>
            <a:pPr>
              <a:buNone/>
            </a:pPr>
            <a:r>
              <a:rPr lang="en-US" sz="2400" b="1" u="sng" dirty="0" smtClean="0"/>
              <a:t>Syntax:</a:t>
            </a:r>
            <a:r>
              <a:rPr lang="en-US" sz="2400" dirty="0" smtClean="0">
                <a:solidFill>
                  <a:srgbClr val="008080"/>
                </a:solidFill>
                <a:latin typeface="Consolas"/>
              </a:rPr>
              <a:t>		len</a:t>
            </a:r>
            <a:r>
              <a:rPr lang="en-US" sz="24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Consolas"/>
              </a:rPr>
              <a:t>string</a:t>
            </a:r>
            <a:r>
              <a:rPr lang="en-US" sz="2400" dirty="0" smtClean="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2400" dirty="0" smtClean="0">
                <a:latin typeface="Consolas"/>
              </a:rPr>
              <a:t> 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57224" y="2000240"/>
            <a:ext cx="20002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len()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lower()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upper()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replace()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join()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split()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71934" y="2000240"/>
            <a:ext cx="20002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 find() 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index()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isalnum()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isdigit()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isnumeric()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islower()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 isupper()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5572140"/>
            <a:ext cx="35719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strlendemo.py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Language"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len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(str1))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29124" y="5572140"/>
            <a:ext cx="335758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u="sng" dirty="0" smtClean="0">
                <a:solidFill>
                  <a:srgbClr val="FFC000"/>
                </a:solidFill>
              </a:rPr>
              <a:t>Output:</a:t>
            </a:r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/>
              <a:t>python</a:t>
            </a:r>
            <a:r>
              <a:rPr lang="en-US" sz="2000" dirty="0" smtClean="0"/>
              <a:t> strlendemo.py</a:t>
            </a:r>
          </a:p>
          <a:p>
            <a:pPr>
              <a:buNone/>
            </a:pPr>
            <a:r>
              <a:rPr lang="en-US" sz="2000" dirty="0" smtClean="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lower ():</a:t>
            </a:r>
          </a:p>
          <a:p>
            <a:r>
              <a:rPr lang="en-US" sz="2200" dirty="0" smtClean="0"/>
              <a:t>In python, lower() method returns all characters of given string in lowercase.</a:t>
            </a:r>
          </a:p>
          <a:p>
            <a:pPr>
              <a:buNone/>
            </a:pPr>
            <a:r>
              <a:rPr lang="en-US" sz="2200" b="1" u="sng" dirty="0" smtClean="0"/>
              <a:t>Syntax:</a:t>
            </a:r>
            <a:endParaRPr lang="en-US" sz="2200" dirty="0" smtClean="0"/>
          </a:p>
          <a:p>
            <a:pPr>
              <a:buNone/>
            </a:pP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	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smtClean="0">
                <a:latin typeface="Consolas"/>
              </a:rPr>
              <a:t>lower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000" dirty="0" smtClean="0">
                <a:latin typeface="Consolas"/>
              </a:rPr>
              <a:t>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upper ():</a:t>
            </a:r>
          </a:p>
          <a:p>
            <a:r>
              <a:rPr lang="en-US" sz="2000" dirty="0" smtClean="0"/>
              <a:t>In python, upper() method returns all characters of given string in </a:t>
            </a:r>
            <a:r>
              <a:rPr lang="en-US" sz="2000" dirty="0" smtClean="0"/>
              <a:t>upp</a:t>
            </a:r>
            <a:r>
              <a:rPr lang="en-US" sz="2000" dirty="0" smtClean="0"/>
              <a:t>ercase</a:t>
            </a:r>
            <a:r>
              <a:rPr lang="en-US" sz="2000" dirty="0" smtClean="0"/>
              <a:t>.</a:t>
            </a:r>
          </a:p>
          <a:p>
            <a:pPr>
              <a:buNone/>
            </a:pPr>
            <a:r>
              <a:rPr lang="en-US" sz="2000" b="1" u="sng" dirty="0" smtClean="0"/>
              <a:t>Syntax:</a:t>
            </a:r>
            <a:endParaRPr lang="en-US" sz="2000" dirty="0" smtClean="0"/>
          </a:p>
          <a:p>
            <a:pPr>
              <a:buNone/>
            </a:pPr>
            <a:r>
              <a:rPr lang="en-US" sz="1800" dirty="0" smtClean="0">
                <a:solidFill>
                  <a:srgbClr val="008080"/>
                </a:solidFill>
                <a:latin typeface="Consolas"/>
              </a:rPr>
              <a:t>	</a:t>
            </a:r>
            <a:r>
              <a:rPr lang="en-US" sz="18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1800" dirty="0" err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1800" dirty="0" err="1" smtClean="0">
                <a:latin typeface="Consolas"/>
              </a:rPr>
              <a:t>upper</a:t>
            </a:r>
            <a:r>
              <a:rPr lang="en-US" sz="18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1800" dirty="0" smtClean="0">
                <a:latin typeface="Consolas"/>
              </a:rPr>
              <a:t>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034" y="3000372"/>
            <a:ext cx="35719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strlowerdemo.py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str1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PyTHOn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str1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lower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57686" y="3000372"/>
            <a:ext cx="335758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u="sng" dirty="0" smtClean="0">
                <a:solidFill>
                  <a:srgbClr val="FFC000"/>
                </a:solidFill>
              </a:rPr>
              <a:t>Output:</a:t>
            </a:r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/>
              <a:t>python</a:t>
            </a:r>
            <a:r>
              <a:rPr lang="en-US" sz="2000" dirty="0" smtClean="0"/>
              <a:t> strlowerdemo.py</a:t>
            </a:r>
          </a:p>
          <a:p>
            <a:pPr>
              <a:buNone/>
            </a:pPr>
            <a:r>
              <a:rPr lang="en-US" sz="2000" dirty="0" smtClean="0"/>
              <a:t>python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910" y="5500702"/>
            <a:ext cx="357190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strupperdemo.py</a:t>
            </a:r>
            <a:endParaRPr lang="en-US" sz="2000" dirty="0" smtClean="0"/>
          </a:p>
          <a:p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PyTHOn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upper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())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4876" y="5500702"/>
            <a:ext cx="335758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u="sng" dirty="0" smtClean="0">
                <a:solidFill>
                  <a:srgbClr val="FFC000"/>
                </a:solidFill>
              </a:rPr>
              <a:t>Output:</a:t>
            </a:r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/>
              <a:t>python</a:t>
            </a:r>
            <a:r>
              <a:rPr lang="en-US" sz="2000" dirty="0" smtClean="0"/>
              <a:t> </a:t>
            </a:r>
            <a:r>
              <a:rPr lang="en-US" sz="2000" dirty="0" smtClean="0"/>
              <a:t>strupperdemo.py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PYTHON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replace()</a:t>
            </a:r>
          </a:p>
          <a:p>
            <a:r>
              <a:rPr lang="en-US" sz="2400" dirty="0" smtClean="0"/>
              <a:t>In python, replace() method replaces the old sequence of characters with the new sequence.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.replace(old,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new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[,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count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])</a:t>
            </a:r>
            <a:r>
              <a:rPr lang="en-US" sz="2000" dirty="0" smtClean="0">
                <a:latin typeface="Consolas"/>
              </a:rPr>
              <a:t>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643182"/>
            <a:ext cx="5429288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strreplacedemo.py</a:t>
            </a:r>
            <a:endParaRPr lang="en-US" sz="2000" dirty="0" smtClean="0"/>
          </a:p>
          <a:p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"Java is Object-Oriented Java"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.replace(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Java"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"Python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"Old String: \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n"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"New String: \n"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,str2)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.replace(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"Java"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"\n Old String: \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n"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"New String: \n"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,str3)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3042" y="5214950"/>
            <a:ext cx="6929486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  <a:r>
              <a:rPr lang="en-US" sz="2000" b="1" dirty="0" smtClean="0"/>
              <a:t>python</a:t>
            </a:r>
            <a:r>
              <a:rPr lang="en-US" sz="2000" dirty="0" smtClean="0"/>
              <a:t> strreplacedemo.py</a:t>
            </a:r>
          </a:p>
          <a:p>
            <a:pPr>
              <a:buNone/>
            </a:pPr>
            <a:r>
              <a:rPr lang="en-US" sz="2000" dirty="0" smtClean="0"/>
              <a:t>Old String: Java is Object-Oriented and Java  </a:t>
            </a:r>
          </a:p>
          <a:p>
            <a:pPr>
              <a:buNone/>
            </a:pPr>
            <a:r>
              <a:rPr lang="en-US" sz="2000" dirty="0" smtClean="0"/>
              <a:t>New String: Python is Object-Oriented and Python </a:t>
            </a:r>
          </a:p>
          <a:p>
            <a:pPr>
              <a:buNone/>
            </a:pPr>
            <a:r>
              <a:rPr lang="en-US" sz="2000" dirty="0" smtClean="0"/>
              <a:t>Old String: Java is Object-Oriented and Java </a:t>
            </a:r>
          </a:p>
          <a:p>
            <a:pPr>
              <a:buNone/>
            </a:pPr>
            <a:r>
              <a:rPr lang="en-US" sz="2000" dirty="0" smtClean="0"/>
              <a:t>New String: Python is Object-Oriented and Java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split():</a:t>
            </a:r>
          </a:p>
          <a:p>
            <a:r>
              <a:rPr lang="en-US" sz="2200" dirty="0" smtClean="0"/>
              <a:t>In python, split() method splits the string into a comma separated list. The string splits according to the space if the delimiter is not provided.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split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([sep=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"delimiter"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034" y="2643182"/>
            <a:ext cx="7215238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strsplitdemo.py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is a programming language"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split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endParaRPr lang="en-US" sz="2000" dirty="0" smtClean="0">
              <a:solidFill>
                <a:srgbClr val="008000"/>
              </a:solidFill>
              <a:latin typeface="Consolas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(str1);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(str2)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"Python,is,a,programming,language"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split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(sep=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','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(str1);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5000636"/>
            <a:ext cx="6929486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  <a:r>
              <a:rPr lang="en-US" sz="2000" b="1" dirty="0" smtClean="0"/>
              <a:t>python</a:t>
            </a:r>
            <a:r>
              <a:rPr lang="en-US" sz="2000" dirty="0" smtClean="0"/>
              <a:t> strsplitdemo.py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Java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is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a programming language 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'Java'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'is'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'a'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'programming'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'language'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 Java,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a, programming, language 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'Java'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'is'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'a'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'programming'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'language'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find():</a:t>
            </a:r>
          </a:p>
          <a:p>
            <a:r>
              <a:rPr lang="en-US" sz="2200" dirty="0" smtClean="0"/>
              <a:t>In python, find() method finds substring in the </a:t>
            </a:r>
            <a:r>
              <a:rPr lang="en-US" sz="2200" dirty="0" smtClean="0"/>
              <a:t>given</a:t>
            </a:r>
            <a:r>
              <a:rPr lang="en-US" sz="2200" dirty="0" smtClean="0"/>
              <a:t> </a:t>
            </a:r>
            <a:r>
              <a:rPr lang="en-US" sz="2200" dirty="0" smtClean="0"/>
              <a:t>string and returns index of the first match. It returns -1 if substring does not match.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find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sub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[,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start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[,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end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]])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0034" y="2643182"/>
            <a:ext cx="7215238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strfinddemo.py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is a programming language"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find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"is"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find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"java"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str4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find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str5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find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"i"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25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(str2,str3,str4,str5)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5143512"/>
            <a:ext cx="692948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strfinddemo.py</a:t>
            </a:r>
          </a:p>
          <a:p>
            <a:pPr>
              <a:buNone/>
            </a:pPr>
            <a:r>
              <a:rPr lang="en-US" sz="2000" dirty="0" smtClean="0"/>
              <a:t>7  -1  12 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index():</a:t>
            </a:r>
          </a:p>
          <a:p>
            <a:r>
              <a:rPr lang="en-US" sz="2200" dirty="0" smtClean="0"/>
              <a:t>In python, index() method is same as the find() method except it returns error on failure. This method returns index of first occurred substring and an error if there is no match found.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 index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sub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[,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start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[,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end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]])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928934"/>
            <a:ext cx="592935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strindexdemo.py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is a programming language"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index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"is"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index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(str3)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str4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index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"i"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25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(str4)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str5 = str1.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index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"java"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(str5)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3438" y="4643446"/>
            <a:ext cx="4214842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strindexdemo.py</a:t>
            </a:r>
          </a:p>
          <a:p>
            <a:pPr>
              <a:buNone/>
            </a:pPr>
            <a:r>
              <a:rPr lang="en-US" sz="2000" dirty="0" smtClean="0"/>
              <a:t>7 </a:t>
            </a:r>
          </a:p>
          <a:p>
            <a:pPr>
              <a:buNone/>
            </a:pPr>
            <a:r>
              <a:rPr lang="en-US" sz="2000" dirty="0" smtClean="0"/>
              <a:t>12 </a:t>
            </a:r>
          </a:p>
          <a:p>
            <a:pPr>
              <a:buNone/>
            </a:pPr>
            <a:r>
              <a:rPr lang="en-US" sz="2000" dirty="0" smtClean="0"/>
              <a:t>7 </a:t>
            </a:r>
          </a:p>
          <a:p>
            <a:pPr>
              <a:buNone/>
            </a:pPr>
            <a:r>
              <a:rPr lang="en-US" sz="2000" dirty="0" smtClean="0"/>
              <a:t>Substring not found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isalnum():</a:t>
            </a:r>
          </a:p>
          <a:p>
            <a:r>
              <a:rPr lang="en-US" sz="2200" dirty="0" smtClean="0"/>
              <a:t>In python, isalnum() method checks whether the all characters of the string is alphanumeric or not. </a:t>
            </a:r>
          </a:p>
          <a:p>
            <a:r>
              <a:rPr lang="en-US" sz="2200" dirty="0" smtClean="0"/>
              <a:t>A character which is either a letter or a number is known as alphanumeric. It does not allow special chars even spaces.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.isalnum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3286124"/>
            <a:ext cx="4071966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straldemo.py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"python123"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"12345"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str4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"python@123"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str5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123"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(str1. isalnum())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(str2. isalnum())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(str3. isalnum())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(str4. isalnum())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(str5. isalnum())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314" y="3857628"/>
            <a:ext cx="4214842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straldemo.py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False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isdigit():</a:t>
            </a:r>
          </a:p>
          <a:p>
            <a:r>
              <a:rPr lang="en-US" sz="2200" dirty="0" smtClean="0"/>
              <a:t>In python, isdigit() method returns True if all the characters in the string are digits. It returns False if no character is digit in the string. 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.isdigit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643182"/>
            <a:ext cx="4071966" cy="40934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strdigitdemo.py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"12345"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"python123"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"123-45-78"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str4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"IIIV"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str5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"/u00B23" </a:t>
            </a: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# 23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str6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"/u00BD" </a:t>
            </a: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# 1/2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(str1.isdigit())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(str2.isdigit())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(str3.isdigit())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(str4.isdigit())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(str5.isdigit())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(str6.isdigit())</a:t>
            </a:r>
            <a:r>
              <a:rPr lang="en-US" sz="2000" dirty="0" smtClean="0">
                <a:latin typeface="Consolas"/>
              </a:rPr>
              <a:t>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314" y="3857628"/>
            <a:ext cx="4214842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strdigitldemo.py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False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isnumeric():</a:t>
            </a:r>
          </a:p>
          <a:p>
            <a:r>
              <a:rPr lang="en-US" sz="2200" dirty="0" smtClean="0"/>
              <a:t>In python, isnumeric() method checks whether all the characters of the string are numeric characters or not. It returns True if all the characters are numeric, otherwise returns False.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. isnumeric()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928934"/>
            <a:ext cx="4071966" cy="37240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strnumericdemo.py</a:t>
            </a:r>
            <a:endParaRPr lang="en-US" sz="2000" dirty="0" smtClean="0"/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"12345"</a:t>
            </a:r>
            <a:r>
              <a:rPr lang="en-US" dirty="0" smtClean="0"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str2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"python123"</a:t>
            </a:r>
            <a:r>
              <a:rPr lang="en-US" dirty="0" smtClean="0"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str3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"123-45-78"</a:t>
            </a:r>
            <a:r>
              <a:rPr lang="en-US" dirty="0" smtClean="0"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str4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"IIIV"</a:t>
            </a:r>
            <a:r>
              <a:rPr lang="en-US" dirty="0" smtClean="0"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str5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"/u00B23"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23</a:t>
            </a:r>
            <a:r>
              <a:rPr lang="en-US" dirty="0" smtClean="0">
                <a:latin typeface="Consolas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Consolas"/>
              </a:rPr>
              <a:t>str6 = </a:t>
            </a:r>
            <a:r>
              <a:rPr lang="en-US" dirty="0" smtClean="0">
                <a:solidFill>
                  <a:srgbClr val="FF00FF"/>
                </a:solidFill>
                <a:latin typeface="Consolas"/>
              </a:rPr>
              <a:t>"/u00BD" </a:t>
            </a:r>
            <a:r>
              <a:rPr lang="en-US" dirty="0" smtClean="0">
                <a:solidFill>
                  <a:srgbClr val="008000"/>
                </a:solidFill>
                <a:latin typeface="Consolas"/>
              </a:rPr>
              <a:t># 1/2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(str1.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(str2.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(str3.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(str4.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(str5.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(str6.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isnumeric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())</a:t>
            </a:r>
            <a:r>
              <a:rPr lang="en-US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314" y="3786190"/>
            <a:ext cx="4214842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strnumericldemo.py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False </a:t>
            </a:r>
          </a:p>
          <a:p>
            <a:pPr>
              <a:buNone/>
            </a:pPr>
            <a:r>
              <a:rPr lang="da-DK" sz="2000" dirty="0" smtClean="0"/>
              <a:t>True </a:t>
            </a:r>
          </a:p>
          <a:p>
            <a:pPr>
              <a:buNone/>
            </a:pPr>
            <a:r>
              <a:rPr lang="da-DK" sz="2000" dirty="0" smtClean="0"/>
              <a:t>True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islower():</a:t>
            </a:r>
          </a:p>
          <a:p>
            <a:r>
              <a:rPr lang="en-US" sz="2200" dirty="0" smtClean="0"/>
              <a:t>In python, islower() method returns True if all characters in the string are in lowercase. It returns False if not in lowercase.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.islower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643182"/>
            <a:ext cx="4071966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strlowerdemo.py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"python"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PytHOn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"python3.7.3"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(str1.islower())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(str2.islower())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(str3.islower())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314" y="4298114"/>
            <a:ext cx="4214842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strlowerldemo.py</a:t>
            </a:r>
          </a:p>
          <a:p>
            <a:pPr>
              <a:buNone/>
            </a:pPr>
            <a:r>
              <a:rPr lang="en-US" sz="2000" dirty="0" smtClean="0"/>
              <a:t>True </a:t>
            </a:r>
          </a:p>
          <a:p>
            <a:pPr>
              <a:buNone/>
            </a:pPr>
            <a:r>
              <a:rPr lang="en-US" sz="2000" dirty="0" smtClean="0"/>
              <a:t>False </a:t>
            </a:r>
          </a:p>
          <a:p>
            <a:pPr>
              <a:buNone/>
            </a:pPr>
            <a:r>
              <a:rPr lang="en-US" sz="2000" dirty="0" smtClean="0"/>
              <a:t>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String Functions &amp; Methods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4" y="1000108"/>
            <a:ext cx="8715436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0A83C0"/>
                </a:solidFill>
              </a:rPr>
              <a:t>☞ isupper():</a:t>
            </a:r>
          </a:p>
          <a:p>
            <a:r>
              <a:rPr lang="en-US" sz="2200" dirty="0" smtClean="0"/>
              <a:t>In python string isupper() method returns True if all characters in the string are in uppercase. It returns False if not in uppercase.</a:t>
            </a:r>
          </a:p>
          <a:p>
            <a:pPr>
              <a:buNone/>
            </a:pPr>
            <a:r>
              <a:rPr lang="en-US" sz="2200" b="1" u="sng" dirty="0" smtClean="0"/>
              <a:t>Syntax: </a:t>
            </a:r>
            <a:r>
              <a:rPr lang="en-US" sz="2000" b="1" dirty="0" smtClean="0">
                <a:solidFill>
                  <a:srgbClr val="008080"/>
                </a:solidFill>
                <a:latin typeface="Consolas"/>
              </a:rPr>
              <a:t>		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.isupper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000" dirty="0" smtClean="0">
                <a:latin typeface="Consolas"/>
              </a:rPr>
              <a:t>  </a:t>
            </a: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>
              <a:buNone/>
            </a:pPr>
            <a:endParaRPr lang="en-US" sz="2000" dirty="0" smtClean="0">
              <a:latin typeface="Consolas"/>
            </a:endParaRPr>
          </a:p>
          <a:p>
            <a:pPr lvl="2">
              <a:buNone/>
            </a:pPr>
            <a:endParaRPr lang="en-US" sz="22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8596" y="2643182"/>
            <a:ext cx="4071966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strupperdemo.py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str1 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"PYTHON"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str2=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err="1" smtClean="0">
                <a:solidFill>
                  <a:srgbClr val="FF00FF"/>
                </a:solidFill>
                <a:latin typeface="Consolas"/>
              </a:rPr>
              <a:t>PytHOn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str3=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"PYTHON 3.7.3"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(str1.isupper())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(str2.isupper())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(str3.isupper())</a:t>
            </a:r>
            <a:r>
              <a:rPr lang="en-US" sz="2000" dirty="0" smtClean="0">
                <a:latin typeface="Consolas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314" y="4298114"/>
            <a:ext cx="4214842" cy="16312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C000"/>
                </a:solidFill>
              </a:rPr>
              <a:t>Output:		</a:t>
            </a:r>
          </a:p>
          <a:p>
            <a:pPr>
              <a:buNone/>
            </a:pPr>
            <a:r>
              <a:rPr lang="en-US" sz="2000" b="1" dirty="0" smtClean="0"/>
              <a:t>python</a:t>
            </a:r>
            <a:r>
              <a:rPr lang="en-US" sz="2000" dirty="0" smtClean="0"/>
              <a:t> strupperldemo.py</a:t>
            </a:r>
          </a:p>
          <a:p>
            <a:pPr>
              <a:buNone/>
            </a:pPr>
            <a:r>
              <a:rPr lang="en-US" sz="2000" dirty="0" smtClean="0"/>
              <a:t>True </a:t>
            </a:r>
          </a:p>
          <a:p>
            <a:pPr>
              <a:buNone/>
            </a:pPr>
            <a:r>
              <a:rPr lang="en-US" sz="2000" dirty="0" smtClean="0"/>
              <a:t>False </a:t>
            </a:r>
          </a:p>
          <a:p>
            <a:pPr>
              <a:buNone/>
            </a:pPr>
            <a:r>
              <a:rPr lang="en-US" sz="2000" dirty="0" smtClean="0"/>
              <a:t>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2042</TotalTime>
  <Words>1404</Words>
  <Application>Microsoft Office PowerPoint</Application>
  <PresentationFormat>On-screen Show (4:3)</PresentationFormat>
  <Paragraphs>315</Paragraphs>
  <Slides>20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Strings in Python</vt:lpstr>
      <vt:lpstr>String Declaration</vt:lpstr>
      <vt:lpstr>Strings in Python</vt:lpstr>
      <vt:lpstr>Slide 4</vt:lpstr>
      <vt:lpstr>String Indexing in Python</vt:lpstr>
      <vt:lpstr>Slide 6</vt:lpstr>
      <vt:lpstr>String Operators in Python</vt:lpstr>
      <vt:lpstr>       String Operators in Python   cont…</vt:lpstr>
      <vt:lpstr>Slide 9</vt:lpstr>
      <vt:lpstr>String Functions &amp; Methods in Python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  <vt:lpstr> String Functions &amp; Methods in Python          Cont..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Python!</dc:title>
  <dc:creator>Exam</dc:creator>
  <cp:lastModifiedBy>Madhu</cp:lastModifiedBy>
  <cp:revision>324</cp:revision>
  <dcterms:created xsi:type="dcterms:W3CDTF">2020-06-10T05:05:50Z</dcterms:created>
  <dcterms:modified xsi:type="dcterms:W3CDTF">2020-06-25T07:41:09Z</dcterms:modified>
</cp:coreProperties>
</file>