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6" r:id="rId10"/>
    <p:sldId id="267" r:id="rId11"/>
    <p:sldId id="265" r:id="rId12"/>
    <p:sldId id="268" r:id="rId13"/>
    <p:sldId id="269" r:id="rId14"/>
    <p:sldId id="270" r:id="rId15"/>
    <p:sldId id="271" r:id="rId16"/>
    <p:sldId id="272" r:id="rId17"/>
    <p:sldId id="273" r:id="rId18"/>
    <p:sldId id="27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68BF6E3-8F2C-4BD5-9797-55029CC98A65}" type="datetimeFigureOut">
              <a:rPr lang="en-US" smtClean="0"/>
              <a:pPr/>
              <a:t>11/20/2023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04C96F-BA99-43D8-9A82-4737884E80E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8BF6E3-8F2C-4BD5-9797-55029CC98A65}" type="datetimeFigureOut">
              <a:rPr lang="en-US" smtClean="0"/>
              <a:pPr/>
              <a:t>11/20/2023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04C96F-BA99-43D8-9A82-4737884E80E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8BF6E3-8F2C-4BD5-9797-55029CC98A65}" type="datetimeFigureOut">
              <a:rPr lang="en-US" smtClean="0"/>
              <a:pPr/>
              <a:t>11/20/2023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04C96F-BA99-43D8-9A82-4737884E80E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8BF6E3-8F2C-4BD5-9797-55029CC98A65}" type="datetimeFigureOut">
              <a:rPr lang="en-US" smtClean="0"/>
              <a:pPr/>
              <a:t>11/20/2023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604C96F-BA99-43D8-9A82-4737884E80E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8BF6E3-8F2C-4BD5-9797-55029CC98A65}" type="datetimeFigureOut">
              <a:rPr lang="en-US" smtClean="0"/>
              <a:pPr/>
              <a:t>11/20/2023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604C96F-BA99-43D8-9A82-4737884E80E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8BF6E3-8F2C-4BD5-9797-55029CC98A65}" type="datetimeFigureOut">
              <a:rPr lang="en-US" smtClean="0"/>
              <a:pPr/>
              <a:t>11/20/2023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604C96F-BA99-43D8-9A82-4737884E80E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8BF6E3-8F2C-4BD5-9797-55029CC98A65}" type="datetimeFigureOut">
              <a:rPr lang="en-US" smtClean="0"/>
              <a:pPr/>
              <a:t>11/20/2023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604C96F-BA99-43D8-9A82-4737884E80E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8BF6E3-8F2C-4BD5-9797-55029CC98A65}" type="datetimeFigureOut">
              <a:rPr lang="en-US" smtClean="0"/>
              <a:pPr/>
              <a:t>11/20/2023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604C96F-BA99-43D8-9A82-4737884E80E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8BF6E3-8F2C-4BD5-9797-55029CC98A65}" type="datetimeFigureOut">
              <a:rPr lang="en-US" smtClean="0"/>
              <a:pPr/>
              <a:t>11/20/2023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604C96F-BA99-43D8-9A82-4737884E80E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8BF6E3-8F2C-4BD5-9797-55029CC98A65}" type="datetimeFigureOut">
              <a:rPr lang="en-US" smtClean="0"/>
              <a:pPr/>
              <a:t>11/20/2023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04C96F-BA99-43D8-9A82-4737884E80E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8BF6E3-8F2C-4BD5-9797-55029CC98A65}" type="datetimeFigureOut">
              <a:rPr lang="en-US" smtClean="0"/>
              <a:pPr/>
              <a:t>11/20/2023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04C96F-BA99-43D8-9A82-4737884E80E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8BF6E3-8F2C-4BD5-9797-55029CC98A65}" type="datetimeFigureOut">
              <a:rPr lang="en-US" smtClean="0"/>
              <a:pPr/>
              <a:t>11/20/2023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04C96F-BA99-43D8-9A82-4737884E80E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2071678"/>
            <a:ext cx="5500726" cy="1285884"/>
          </a:xfrm>
        </p:spPr>
        <p:txBody>
          <a:bodyPr>
            <a:normAutofit/>
          </a:bodyPr>
          <a:lstStyle/>
          <a:p>
            <a:r>
              <a:rPr lang="en-US" sz="4800" b="1" dirty="0">
                <a:solidFill>
                  <a:srgbClr val="FF0000"/>
                </a:solidFill>
              </a:rPr>
              <a:t>Text</a:t>
            </a:r>
            <a:r>
              <a:rPr lang="en-US" sz="4800" b="1" dirty="0"/>
              <a:t> Mining</a:t>
            </a:r>
          </a:p>
        </p:txBody>
      </p:sp>
      <p:sp>
        <p:nvSpPr>
          <p:cNvPr id="4" name="Text Box 4"/>
          <p:cNvSpPr txBox="1">
            <a:spLocks noGrp="1" noChangeArrowheads="1"/>
          </p:cNvSpPr>
          <p:nvPr>
            <p:ph type="subTitle" idx="1"/>
          </p:nvPr>
        </p:nvSpPr>
        <p:spPr bwMode="auto">
          <a:xfrm>
            <a:off x="2786050" y="3214686"/>
            <a:ext cx="6215106" cy="830997"/>
          </a:xfrm>
          <a:prstGeom prst="rect">
            <a:avLst/>
          </a:prstGeom>
          <a:noFill/>
          <a:ln w="9525">
            <a:noFill/>
            <a:miter lim="800000"/>
            <a:headEnd type="none" w="sm" len="sm"/>
            <a:tailEnd type="none" w="sm" len="sm"/>
          </a:ln>
          <a:effectLst/>
        </p:spPr>
        <p:txBody>
          <a:bodyPr wrap="square">
            <a:spAutoFit/>
          </a:bodyPr>
          <a:lstStyle/>
          <a:p>
            <a:pPr algn="l">
              <a:spcBef>
                <a:spcPct val="50000"/>
              </a:spcBef>
            </a:pPr>
            <a:r>
              <a:rPr lang="en-US" sz="2000" b="1" i="1" dirty="0">
                <a:solidFill>
                  <a:srgbClr val="00B050"/>
                </a:solidFill>
              </a:rPr>
              <a:t>- </a:t>
            </a:r>
            <a:r>
              <a:rPr lang="en-US" sz="2400" dirty="0">
                <a:solidFill>
                  <a:srgbClr val="0070C0"/>
                </a:solidFill>
              </a:rPr>
              <a:t>extracting </a:t>
            </a:r>
            <a:r>
              <a:rPr lang="en-US" sz="2400" b="1" dirty="0">
                <a:solidFill>
                  <a:srgbClr val="0070C0"/>
                </a:solidFill>
              </a:rPr>
              <a:t>essential information </a:t>
            </a:r>
            <a:r>
              <a:rPr lang="en-US" sz="2400" dirty="0">
                <a:solidFill>
                  <a:srgbClr val="0070C0"/>
                </a:solidFill>
              </a:rPr>
              <a:t>from standard language </a:t>
            </a:r>
            <a:r>
              <a:rPr lang="en-US" sz="2400" b="1" dirty="0">
                <a:solidFill>
                  <a:srgbClr val="0070C0"/>
                </a:solidFill>
              </a:rPr>
              <a:t>text data</a:t>
            </a:r>
            <a:r>
              <a:rPr lang="en-US" sz="2400" dirty="0">
                <a:solidFill>
                  <a:srgbClr val="0070C0"/>
                </a:solidFill>
              </a:rPr>
              <a:t>.</a:t>
            </a:r>
            <a:endParaRPr lang="en-US" sz="2400" b="1" i="1" dirty="0">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857256"/>
          </a:xfrm>
        </p:spPr>
        <p:txBody>
          <a:bodyPr>
            <a:normAutofit/>
          </a:bodyPr>
          <a:lstStyle/>
          <a:p>
            <a:r>
              <a:rPr lang="en-US" sz="4000" b="1" dirty="0"/>
              <a:t>What is Text Mining?</a:t>
            </a:r>
          </a:p>
        </p:txBody>
      </p:sp>
      <p:sp>
        <p:nvSpPr>
          <p:cNvPr id="3" name="Content Placeholder 2"/>
          <p:cNvSpPr>
            <a:spLocks noGrp="1"/>
          </p:cNvSpPr>
          <p:nvPr>
            <p:ph idx="1"/>
          </p:nvPr>
        </p:nvSpPr>
        <p:spPr>
          <a:xfrm>
            <a:off x="457200" y="1000108"/>
            <a:ext cx="8401080" cy="5572164"/>
          </a:xfrm>
        </p:spPr>
        <p:txBody>
          <a:bodyPr>
            <a:normAutofit fontScale="92500" lnSpcReduction="20000"/>
          </a:bodyPr>
          <a:lstStyle/>
          <a:p>
            <a:pPr algn="just"/>
            <a:r>
              <a:rPr lang="en-US" sz="2800" dirty="0"/>
              <a:t>Text data mining can be described as the process of </a:t>
            </a:r>
            <a:r>
              <a:rPr lang="en-US" sz="2800" b="1" dirty="0"/>
              <a:t>extracting</a:t>
            </a:r>
            <a:r>
              <a:rPr lang="en-US" sz="2800" dirty="0"/>
              <a:t> essential data from standard language text.</a:t>
            </a:r>
          </a:p>
          <a:p>
            <a:pPr algn="just"/>
            <a:endParaRPr lang="en-US" sz="2800" dirty="0"/>
          </a:p>
          <a:p>
            <a:pPr algn="just"/>
            <a:r>
              <a:rPr lang="en-US" sz="2800" dirty="0"/>
              <a:t>All the data that we generate via : </a:t>
            </a:r>
          </a:p>
          <a:p>
            <a:pPr lvl="1" algn="just">
              <a:buFont typeface="Courier New" pitchFamily="49" charset="0"/>
              <a:buChar char="o"/>
            </a:pPr>
            <a:r>
              <a:rPr lang="en-US" sz="2400" dirty="0"/>
              <a:t>	</a:t>
            </a:r>
            <a:r>
              <a:rPr lang="en-US" sz="2400" b="1" dirty="0"/>
              <a:t>Text messages</a:t>
            </a:r>
          </a:p>
          <a:p>
            <a:pPr lvl="1" algn="just">
              <a:buFont typeface="Courier New" pitchFamily="49" charset="0"/>
              <a:buChar char="o"/>
            </a:pPr>
            <a:r>
              <a:rPr lang="en-US" sz="2400" b="1" dirty="0"/>
              <a:t>	Text documents </a:t>
            </a:r>
          </a:p>
          <a:p>
            <a:pPr lvl="1" algn="just">
              <a:buFont typeface="Courier New" pitchFamily="49" charset="0"/>
              <a:buChar char="o"/>
            </a:pPr>
            <a:r>
              <a:rPr lang="en-US" sz="2400" b="1" dirty="0"/>
              <a:t>	Emails</a:t>
            </a:r>
          </a:p>
          <a:p>
            <a:pPr lvl="1" algn="just">
              <a:buFont typeface="Courier New" pitchFamily="49" charset="0"/>
              <a:buChar char="o"/>
            </a:pPr>
            <a:r>
              <a:rPr lang="en-US" sz="2400" b="1" dirty="0"/>
              <a:t>   </a:t>
            </a:r>
            <a:r>
              <a:rPr lang="en-IN" sz="2400" b="1" dirty="0"/>
              <a:t>Files</a:t>
            </a:r>
            <a:endParaRPr lang="en-US" sz="2400" b="1" dirty="0"/>
          </a:p>
          <a:p>
            <a:pPr algn="just">
              <a:buNone/>
            </a:pPr>
            <a:r>
              <a:rPr lang="en-US" sz="2800" dirty="0"/>
              <a:t> </a:t>
            </a:r>
          </a:p>
          <a:p>
            <a:pPr algn="just"/>
            <a:r>
              <a:rPr lang="en-US" sz="2800" dirty="0"/>
              <a:t>The primary source of data is </a:t>
            </a:r>
            <a:r>
              <a:rPr lang="en-US" sz="2800" i="1" dirty="0"/>
              <a:t>e-commerce websites</a:t>
            </a:r>
            <a:r>
              <a:rPr lang="en-US" sz="2800" dirty="0"/>
              <a:t>, </a:t>
            </a:r>
            <a:r>
              <a:rPr lang="en-US" sz="2800" i="1" dirty="0"/>
              <a:t>social media platforms</a:t>
            </a:r>
            <a:r>
              <a:rPr lang="en-US" sz="2800" dirty="0"/>
              <a:t>, </a:t>
            </a:r>
            <a:r>
              <a:rPr lang="en-US" sz="2800" i="1" dirty="0"/>
              <a:t>published articles</a:t>
            </a:r>
            <a:r>
              <a:rPr lang="en-US" sz="2800" dirty="0"/>
              <a:t>, </a:t>
            </a:r>
            <a:r>
              <a:rPr lang="en-US" sz="2800" i="1" dirty="0"/>
              <a:t>survey</a:t>
            </a:r>
            <a:r>
              <a:rPr lang="en-US" sz="2800" dirty="0"/>
              <a:t>, and many more. </a:t>
            </a:r>
          </a:p>
          <a:p>
            <a:pPr algn="just"/>
            <a:r>
              <a:rPr lang="en-US" sz="2800" dirty="0"/>
              <a:t>The larger part of the generated data is </a:t>
            </a:r>
            <a:r>
              <a:rPr lang="en-US" sz="2800" b="1" dirty="0"/>
              <a:t>unstructured,</a:t>
            </a:r>
            <a:r>
              <a:rPr lang="en-US" sz="2800" dirty="0"/>
              <a:t> which makes it </a:t>
            </a:r>
            <a:r>
              <a:rPr lang="en-US" sz="2800" b="1" dirty="0"/>
              <a:t>challenging </a:t>
            </a:r>
            <a:r>
              <a:rPr lang="en-US" sz="2800" dirty="0"/>
              <a:t>and</a:t>
            </a:r>
            <a:r>
              <a:rPr lang="en-US" sz="2800" b="1" dirty="0"/>
              <a:t> expensive </a:t>
            </a:r>
            <a:r>
              <a:rPr lang="en-US" sz="2800" dirty="0"/>
              <a:t>for the organizations to analyze with the help of the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857256"/>
          </a:xfrm>
        </p:spPr>
        <p:txBody>
          <a:bodyPr>
            <a:normAutofit/>
          </a:bodyPr>
          <a:lstStyle/>
          <a:p>
            <a:r>
              <a:rPr lang="en-US" sz="4000" b="1" dirty="0"/>
              <a:t>What is Text Mining?</a:t>
            </a:r>
          </a:p>
        </p:txBody>
      </p:sp>
      <p:sp>
        <p:nvSpPr>
          <p:cNvPr id="3" name="Content Placeholder 2"/>
          <p:cNvSpPr>
            <a:spLocks noGrp="1"/>
          </p:cNvSpPr>
          <p:nvPr>
            <p:ph idx="1"/>
          </p:nvPr>
        </p:nvSpPr>
        <p:spPr>
          <a:xfrm>
            <a:off x="457200" y="1000108"/>
            <a:ext cx="8401080" cy="5572164"/>
          </a:xfrm>
        </p:spPr>
        <p:txBody>
          <a:bodyPr>
            <a:normAutofit/>
          </a:bodyPr>
          <a:lstStyle/>
          <a:p>
            <a:pPr algn="just"/>
            <a:r>
              <a:rPr lang="en-US" sz="2800" dirty="0"/>
              <a:t>Text mining, also referred to as text data mining, roughly equivalent to </a:t>
            </a:r>
            <a:r>
              <a:rPr lang="en-US" sz="2800" b="1" dirty="0"/>
              <a:t>text analytics</a:t>
            </a:r>
            <a:r>
              <a:rPr lang="en-US" sz="2800" dirty="0"/>
              <a:t>, is the process of deriving </a:t>
            </a:r>
            <a:r>
              <a:rPr lang="en-US" sz="2800" b="1" dirty="0"/>
              <a:t>high-quality</a:t>
            </a:r>
            <a:r>
              <a:rPr lang="en-US" sz="2800" dirty="0"/>
              <a:t> information from text.</a:t>
            </a:r>
          </a:p>
          <a:p>
            <a:pPr algn="just"/>
            <a:endParaRPr lang="en-IN" sz="2800" dirty="0"/>
          </a:p>
          <a:p>
            <a:pPr algn="just"/>
            <a:r>
              <a:rPr lang="en-US" sz="2800" dirty="0"/>
              <a:t>Text mining uses natural language processing (</a:t>
            </a:r>
            <a:r>
              <a:rPr lang="en-US" sz="2800" b="1" dirty="0"/>
              <a:t>NLP</a:t>
            </a:r>
            <a:r>
              <a:rPr lang="en-US" sz="2800" dirty="0"/>
              <a:t>), allowing machines to understand the human language and process it automatically.</a:t>
            </a:r>
          </a:p>
          <a:p>
            <a:pPr algn="just"/>
            <a:endParaRPr lang="en-IN" sz="2800" dirty="0"/>
          </a:p>
          <a:p>
            <a:pPr algn="just"/>
            <a:r>
              <a:rPr lang="en-US" sz="2800" dirty="0"/>
              <a:t>Natural language processing (</a:t>
            </a:r>
            <a:r>
              <a:rPr lang="en-US" sz="2800" b="1" dirty="0"/>
              <a:t>NLP</a:t>
            </a:r>
            <a:r>
              <a:rPr lang="en-US" sz="2800" dirty="0"/>
              <a:t>) is the ability of a computer program to understand human language as it is spoken and written. It is a component of artificial intelligence (</a:t>
            </a:r>
            <a:r>
              <a:rPr lang="en-US" sz="2800" b="1" dirty="0"/>
              <a:t>AI</a:t>
            </a:r>
            <a:r>
              <a:rPr lang="en-US" sz="2800" dirty="0"/>
              <a:t>).</a:t>
            </a:r>
          </a:p>
          <a:p>
            <a:pPr algn="just"/>
            <a:endParaRPr lang="en-US" sz="2800" dirty="0"/>
          </a:p>
          <a:p>
            <a:pPr algn="just"/>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857256"/>
          </a:xfrm>
        </p:spPr>
        <p:txBody>
          <a:bodyPr>
            <a:normAutofit/>
          </a:bodyPr>
          <a:lstStyle/>
          <a:p>
            <a:r>
              <a:rPr lang="en-US" sz="3600" b="1" dirty="0"/>
              <a:t>Why is Text Mining Important?</a:t>
            </a:r>
          </a:p>
        </p:txBody>
      </p:sp>
      <p:sp>
        <p:nvSpPr>
          <p:cNvPr id="3" name="Content Placeholder 2"/>
          <p:cNvSpPr>
            <a:spLocks noGrp="1"/>
          </p:cNvSpPr>
          <p:nvPr>
            <p:ph idx="1"/>
          </p:nvPr>
        </p:nvSpPr>
        <p:spPr>
          <a:xfrm>
            <a:off x="457200" y="1000108"/>
            <a:ext cx="8401080" cy="5572164"/>
          </a:xfrm>
        </p:spPr>
        <p:txBody>
          <a:bodyPr>
            <a:normAutofit/>
          </a:bodyPr>
          <a:lstStyle/>
          <a:p>
            <a:pPr algn="just"/>
            <a:endParaRPr lang="en-US" sz="2800" dirty="0"/>
          </a:p>
          <a:p>
            <a:pPr algn="just"/>
            <a:r>
              <a:rPr lang="en-US" sz="2800" dirty="0"/>
              <a:t>Individuals and organizations generate tons of data every day. Stats claim that almost </a:t>
            </a:r>
            <a:r>
              <a:rPr lang="en-US" sz="2800" b="1" dirty="0"/>
              <a:t>80% of the existing text data is unstructured</a:t>
            </a:r>
            <a:r>
              <a:rPr lang="en-US" sz="2800" dirty="0"/>
              <a:t>, meaning it’s not organized in a predefined way, it’s not searchable, and it’s almost impossible to manage. In other words, it’s just not useful.</a:t>
            </a:r>
          </a:p>
          <a:p>
            <a:pPr algn="just"/>
            <a:endParaRPr lang="en-IN" sz="2800" dirty="0"/>
          </a:p>
          <a:p>
            <a:pPr algn="just"/>
            <a:endParaRPr lang="en-US" sz="2800" dirty="0"/>
          </a:p>
          <a:p>
            <a:pPr algn="just"/>
            <a:endParaRPr lang="en-US" sz="2800" dirty="0"/>
          </a:p>
          <a:p>
            <a:pPr algn="just"/>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857256"/>
          </a:xfrm>
        </p:spPr>
        <p:txBody>
          <a:bodyPr>
            <a:normAutofit/>
          </a:bodyPr>
          <a:lstStyle/>
          <a:p>
            <a:r>
              <a:rPr lang="en-US" sz="3600" b="1" dirty="0"/>
              <a:t>How Does Text Mining Work?</a:t>
            </a:r>
          </a:p>
        </p:txBody>
      </p:sp>
      <p:sp>
        <p:nvSpPr>
          <p:cNvPr id="3" name="Content Placeholder 2"/>
          <p:cNvSpPr>
            <a:spLocks noGrp="1"/>
          </p:cNvSpPr>
          <p:nvPr>
            <p:ph idx="1"/>
          </p:nvPr>
        </p:nvSpPr>
        <p:spPr>
          <a:xfrm>
            <a:off x="457200" y="1000108"/>
            <a:ext cx="8401080" cy="5572164"/>
          </a:xfrm>
        </p:spPr>
        <p:txBody>
          <a:bodyPr>
            <a:normAutofit lnSpcReduction="10000"/>
          </a:bodyPr>
          <a:lstStyle/>
          <a:p>
            <a:pPr algn="just"/>
            <a:r>
              <a:rPr lang="en-US" sz="2800" dirty="0"/>
              <a:t>Text mining helps to analyze large amounts of raw data and find relevant insights. Combined with machine learning, it can create text analysis models that learn to classify or extract specific information based on previous training.</a:t>
            </a:r>
          </a:p>
          <a:p>
            <a:pPr algn="just"/>
            <a:endParaRPr lang="en-US" sz="2800" dirty="0"/>
          </a:p>
          <a:p>
            <a:pPr algn="just"/>
            <a:r>
              <a:rPr lang="en-US" sz="2800" dirty="0"/>
              <a:t>The </a:t>
            </a:r>
            <a:r>
              <a:rPr lang="en-US" sz="2800" b="1" dirty="0">
                <a:solidFill>
                  <a:srgbClr val="FF0000"/>
                </a:solidFill>
              </a:rPr>
              <a:t>first step </a:t>
            </a:r>
            <a:r>
              <a:rPr lang="en-US" sz="2800" dirty="0"/>
              <a:t>in</a:t>
            </a:r>
            <a:r>
              <a:rPr lang="en-US" sz="2800" b="1" dirty="0">
                <a:solidFill>
                  <a:srgbClr val="FF0000"/>
                </a:solidFill>
              </a:rPr>
              <a:t> </a:t>
            </a:r>
            <a:r>
              <a:rPr lang="en-US" sz="2800" dirty="0"/>
              <a:t>text mining is </a:t>
            </a:r>
            <a:r>
              <a:rPr lang="en-US" sz="2800" b="1" dirty="0"/>
              <a:t>collecting</a:t>
            </a:r>
            <a:r>
              <a:rPr lang="en-US" sz="2800" dirty="0"/>
              <a:t> or </a:t>
            </a:r>
            <a:r>
              <a:rPr lang="en-US" sz="2800" b="1" dirty="0"/>
              <a:t>gathering the data</a:t>
            </a:r>
            <a:r>
              <a:rPr lang="en-US" sz="2800" dirty="0"/>
              <a:t>.</a:t>
            </a:r>
          </a:p>
          <a:p>
            <a:pPr algn="just"/>
            <a:endParaRPr lang="en-IN" sz="2800" dirty="0"/>
          </a:p>
          <a:p>
            <a:pPr algn="just"/>
            <a:r>
              <a:rPr lang="en-US" sz="2800" dirty="0"/>
              <a:t>Data can be </a:t>
            </a:r>
            <a:r>
              <a:rPr lang="en-US" sz="2800" b="1" dirty="0"/>
              <a:t>internal</a:t>
            </a:r>
            <a:r>
              <a:rPr lang="en-US" sz="2800" dirty="0"/>
              <a:t> (interactions through chats, emails, surveys, spreadsheets, databases, etc) or </a:t>
            </a:r>
            <a:r>
              <a:rPr lang="en-US" sz="2800" b="1" dirty="0"/>
              <a:t>external </a:t>
            </a:r>
            <a:r>
              <a:rPr lang="en-US" sz="2800" dirty="0"/>
              <a:t>(information from social media, review sites, news outlets, and any other websites).</a:t>
            </a:r>
          </a:p>
          <a:p>
            <a:pPr algn="just"/>
            <a:endParaRPr lang="en-US" sz="2800" dirty="0"/>
          </a:p>
          <a:p>
            <a:pPr algn="just"/>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857256"/>
          </a:xfrm>
        </p:spPr>
        <p:txBody>
          <a:bodyPr>
            <a:normAutofit/>
          </a:bodyPr>
          <a:lstStyle/>
          <a:p>
            <a:r>
              <a:rPr lang="en-US" sz="3600" b="1" dirty="0"/>
              <a:t>How Does Text Mining Work?</a:t>
            </a:r>
          </a:p>
        </p:txBody>
      </p:sp>
      <p:sp>
        <p:nvSpPr>
          <p:cNvPr id="3" name="Content Placeholder 2"/>
          <p:cNvSpPr>
            <a:spLocks noGrp="1"/>
          </p:cNvSpPr>
          <p:nvPr>
            <p:ph idx="1"/>
          </p:nvPr>
        </p:nvSpPr>
        <p:spPr>
          <a:xfrm>
            <a:off x="457200" y="1000108"/>
            <a:ext cx="8401080" cy="5572164"/>
          </a:xfrm>
        </p:spPr>
        <p:txBody>
          <a:bodyPr>
            <a:normAutofit/>
          </a:bodyPr>
          <a:lstStyle/>
          <a:p>
            <a:pPr algn="just"/>
            <a:endParaRPr lang="en-US" sz="2800" dirty="0"/>
          </a:p>
          <a:p>
            <a:pPr algn="just"/>
            <a:r>
              <a:rPr lang="en-US" sz="2800" dirty="0"/>
              <a:t>The </a:t>
            </a:r>
            <a:r>
              <a:rPr lang="en-US" sz="2800" b="1" dirty="0">
                <a:solidFill>
                  <a:srgbClr val="FF0000"/>
                </a:solidFill>
              </a:rPr>
              <a:t>second step </a:t>
            </a:r>
            <a:r>
              <a:rPr lang="en-US" sz="2800" dirty="0"/>
              <a:t>is preparing(</a:t>
            </a:r>
            <a:r>
              <a:rPr lang="en-US" sz="2800" b="1" dirty="0"/>
              <a:t>preprocessing</a:t>
            </a:r>
            <a:r>
              <a:rPr lang="en-US" sz="2800" dirty="0"/>
              <a:t>) your data. Text mining systems use several </a:t>
            </a:r>
            <a:r>
              <a:rPr lang="en-US" sz="2800" b="1" dirty="0"/>
              <a:t>NLP techniques </a:t>
            </a:r>
            <a:r>
              <a:rPr lang="en-US" sz="2800" dirty="0"/>
              <a:t>― like Segmentation, </a:t>
            </a:r>
            <a:r>
              <a:rPr lang="en-US" sz="2800" dirty="0" err="1"/>
              <a:t>tokenization,lemmatization</a:t>
            </a:r>
            <a:r>
              <a:rPr lang="en-US" sz="2800" dirty="0"/>
              <a:t>, stemming and stop removal ― to build the inputs of your </a:t>
            </a:r>
            <a:r>
              <a:rPr lang="en-US" sz="2800" b="1" dirty="0"/>
              <a:t>machine learning model</a:t>
            </a:r>
            <a:r>
              <a:rPr lang="en-US" sz="2800" dirty="0"/>
              <a:t>.</a:t>
            </a:r>
          </a:p>
          <a:p>
            <a:pPr algn="just"/>
            <a:endParaRPr lang="en-US" sz="2800" dirty="0"/>
          </a:p>
          <a:p>
            <a:pPr algn="just">
              <a:buNone/>
            </a:pPr>
            <a:endParaRPr lang="en-US" sz="2800" dirty="0"/>
          </a:p>
          <a:p>
            <a:pPr algn="just"/>
            <a:endParaRPr lang="en-IN"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142852"/>
            <a:ext cx="8372476" cy="857256"/>
          </a:xfrm>
        </p:spPr>
        <p:txBody>
          <a:bodyPr>
            <a:normAutofit/>
          </a:bodyPr>
          <a:lstStyle/>
          <a:p>
            <a:pPr algn="l"/>
            <a:r>
              <a:rPr lang="en-US" sz="2800" b="1" dirty="0"/>
              <a:t>The steps to perform </a:t>
            </a:r>
            <a:r>
              <a:rPr lang="en-US" sz="2800" b="1" dirty="0">
                <a:solidFill>
                  <a:srgbClr val="FF0000"/>
                </a:solidFill>
              </a:rPr>
              <a:t>preprocessing</a:t>
            </a:r>
            <a:r>
              <a:rPr lang="en-US" sz="2800" b="1" dirty="0"/>
              <a:t> of data  :</a:t>
            </a:r>
          </a:p>
        </p:txBody>
      </p:sp>
      <p:sp>
        <p:nvSpPr>
          <p:cNvPr id="3" name="Content Placeholder 2"/>
          <p:cNvSpPr>
            <a:spLocks noGrp="1"/>
          </p:cNvSpPr>
          <p:nvPr>
            <p:ph idx="1"/>
          </p:nvPr>
        </p:nvSpPr>
        <p:spPr>
          <a:xfrm>
            <a:off x="457200" y="1000108"/>
            <a:ext cx="8401080" cy="5572164"/>
          </a:xfrm>
        </p:spPr>
        <p:txBody>
          <a:bodyPr>
            <a:normAutofit/>
          </a:bodyPr>
          <a:lstStyle/>
          <a:p>
            <a:pPr algn="just"/>
            <a:r>
              <a:rPr lang="en-US" sz="2800" b="1" dirty="0">
                <a:solidFill>
                  <a:srgbClr val="0070C0"/>
                </a:solidFill>
              </a:rPr>
              <a:t>Segmentation:</a:t>
            </a:r>
          </a:p>
          <a:p>
            <a:pPr algn="just">
              <a:buNone/>
            </a:pPr>
            <a:r>
              <a:rPr lang="en-US" sz="2800" dirty="0"/>
              <a:t> -	Break the entire document/article into its component sentences by its punctuations like full stops and commas.</a:t>
            </a:r>
          </a:p>
          <a:p>
            <a:pPr algn="just">
              <a:buNone/>
            </a:pPr>
            <a:endParaRPr lang="en-US" sz="2800" dirty="0"/>
          </a:p>
          <a:p>
            <a:pPr algn="just">
              <a:buNone/>
            </a:pPr>
            <a:endParaRPr lang="en-US" sz="2800" dirty="0"/>
          </a:p>
          <a:p>
            <a:pPr algn="just"/>
            <a:endParaRPr lang="en-US" sz="2800" dirty="0"/>
          </a:p>
          <a:p>
            <a:pPr algn="just"/>
            <a:endParaRPr lang="en-IN" sz="2800" dirty="0"/>
          </a:p>
        </p:txBody>
      </p:sp>
      <p:pic>
        <p:nvPicPr>
          <p:cNvPr id="1026" name="Picture 2" descr="Stemming"/>
          <p:cNvPicPr>
            <a:picLocks noChangeAspect="1" noChangeArrowheads="1"/>
          </p:cNvPicPr>
          <p:nvPr/>
        </p:nvPicPr>
        <p:blipFill>
          <a:blip r:embed="rId2"/>
          <a:srcRect/>
          <a:stretch>
            <a:fillRect/>
          </a:stretch>
        </p:blipFill>
        <p:spPr bwMode="auto">
          <a:xfrm>
            <a:off x="1500166" y="3071810"/>
            <a:ext cx="6072230" cy="196785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142852"/>
            <a:ext cx="8372476" cy="857256"/>
          </a:xfrm>
        </p:spPr>
        <p:txBody>
          <a:bodyPr>
            <a:normAutofit/>
          </a:bodyPr>
          <a:lstStyle/>
          <a:p>
            <a:pPr algn="l"/>
            <a:r>
              <a:rPr lang="en-US" sz="2800" b="1" dirty="0"/>
              <a:t>The steps to perform </a:t>
            </a:r>
            <a:r>
              <a:rPr lang="en-US" sz="2800" b="1" dirty="0">
                <a:solidFill>
                  <a:srgbClr val="FF0000"/>
                </a:solidFill>
              </a:rPr>
              <a:t>preprocessing</a:t>
            </a:r>
            <a:r>
              <a:rPr lang="en-US" sz="2800" b="1" dirty="0"/>
              <a:t> of data  :</a:t>
            </a:r>
          </a:p>
        </p:txBody>
      </p:sp>
      <p:sp>
        <p:nvSpPr>
          <p:cNvPr id="3" name="Content Placeholder 2"/>
          <p:cNvSpPr>
            <a:spLocks noGrp="1"/>
          </p:cNvSpPr>
          <p:nvPr>
            <p:ph idx="1"/>
          </p:nvPr>
        </p:nvSpPr>
        <p:spPr>
          <a:xfrm>
            <a:off x="457200" y="1000108"/>
            <a:ext cx="8401080" cy="5572164"/>
          </a:xfrm>
        </p:spPr>
        <p:txBody>
          <a:bodyPr>
            <a:normAutofit/>
          </a:bodyPr>
          <a:lstStyle/>
          <a:p>
            <a:pPr algn="just"/>
            <a:r>
              <a:rPr lang="en-US" sz="2800" b="1" dirty="0">
                <a:solidFill>
                  <a:srgbClr val="0070C0"/>
                </a:solidFill>
              </a:rPr>
              <a:t>Tokenizing:</a:t>
            </a:r>
          </a:p>
          <a:p>
            <a:pPr algn="just">
              <a:buNone/>
            </a:pPr>
            <a:r>
              <a:rPr lang="en-US" sz="2800" dirty="0"/>
              <a:t> -	 Tokenization is a process of splitting a text / sentence into smaller units(words) which are also called tokens.</a:t>
            </a:r>
          </a:p>
          <a:p>
            <a:pPr algn="just">
              <a:buNone/>
            </a:pPr>
            <a:endParaRPr lang="en-US" sz="2800" dirty="0"/>
          </a:p>
          <a:p>
            <a:pPr algn="just">
              <a:buNone/>
            </a:pPr>
            <a:endParaRPr lang="en-US" sz="2800" dirty="0"/>
          </a:p>
          <a:p>
            <a:pPr algn="just"/>
            <a:endParaRPr lang="en-US" sz="2800" dirty="0"/>
          </a:p>
          <a:p>
            <a:pPr algn="just"/>
            <a:endParaRPr lang="en-IN" sz="2800" dirty="0"/>
          </a:p>
        </p:txBody>
      </p:sp>
      <p:pic>
        <p:nvPicPr>
          <p:cNvPr id="20482" name="Picture 2" descr="Tokenization"/>
          <p:cNvPicPr>
            <a:picLocks noChangeAspect="1" noChangeArrowheads="1"/>
          </p:cNvPicPr>
          <p:nvPr/>
        </p:nvPicPr>
        <p:blipFill>
          <a:blip r:embed="rId2"/>
          <a:srcRect/>
          <a:stretch>
            <a:fillRect/>
          </a:stretch>
        </p:blipFill>
        <p:spPr bwMode="auto">
          <a:xfrm>
            <a:off x="500034" y="3286124"/>
            <a:ext cx="8465399" cy="207170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142852"/>
            <a:ext cx="8372476" cy="857256"/>
          </a:xfrm>
        </p:spPr>
        <p:txBody>
          <a:bodyPr>
            <a:normAutofit/>
          </a:bodyPr>
          <a:lstStyle/>
          <a:p>
            <a:pPr algn="l"/>
            <a:r>
              <a:rPr lang="en-US" sz="2800" b="1" dirty="0"/>
              <a:t>The steps to perform </a:t>
            </a:r>
            <a:r>
              <a:rPr lang="en-US" sz="2800" b="1" dirty="0">
                <a:solidFill>
                  <a:srgbClr val="FF0000"/>
                </a:solidFill>
              </a:rPr>
              <a:t>preprocessing</a:t>
            </a:r>
            <a:r>
              <a:rPr lang="en-US" sz="2800" b="1" dirty="0"/>
              <a:t> of data  :</a:t>
            </a:r>
          </a:p>
        </p:txBody>
      </p:sp>
      <p:sp>
        <p:nvSpPr>
          <p:cNvPr id="3" name="Content Placeholder 2"/>
          <p:cNvSpPr>
            <a:spLocks noGrp="1"/>
          </p:cNvSpPr>
          <p:nvPr>
            <p:ph idx="1"/>
          </p:nvPr>
        </p:nvSpPr>
        <p:spPr>
          <a:xfrm>
            <a:off x="457200" y="908720"/>
            <a:ext cx="8401080" cy="5663552"/>
          </a:xfrm>
        </p:spPr>
        <p:txBody>
          <a:bodyPr>
            <a:normAutofit/>
          </a:bodyPr>
          <a:lstStyle/>
          <a:p>
            <a:pPr algn="just"/>
            <a:r>
              <a:rPr lang="en-US" sz="2800" b="1" dirty="0">
                <a:solidFill>
                  <a:srgbClr val="0070C0"/>
                </a:solidFill>
              </a:rPr>
              <a:t>Stemming:</a:t>
            </a:r>
          </a:p>
          <a:p>
            <a:pPr algn="just">
              <a:buNone/>
            </a:pPr>
            <a:r>
              <a:rPr lang="en-US" sz="2800" dirty="0"/>
              <a:t> -	 Stemming is a technique used to extract the base form of the words by removing affixes from them. For example, the stem of the words </a:t>
            </a:r>
            <a:r>
              <a:rPr lang="en-US" sz="2800" b="1" dirty="0"/>
              <a:t>eating, eats, eaten </a:t>
            </a:r>
            <a:r>
              <a:rPr lang="en-US" sz="2800" dirty="0"/>
              <a:t>is </a:t>
            </a:r>
            <a:r>
              <a:rPr lang="en-US" sz="2800" b="1" dirty="0"/>
              <a:t>eat</a:t>
            </a:r>
            <a:r>
              <a:rPr lang="en-US" sz="2800" dirty="0"/>
              <a:t>.</a:t>
            </a:r>
          </a:p>
          <a:p>
            <a:pPr algn="just">
              <a:buNone/>
            </a:pPr>
            <a:endParaRPr lang="en-US" sz="2800" dirty="0"/>
          </a:p>
          <a:p>
            <a:pPr algn="just"/>
            <a:r>
              <a:rPr lang="en-US" sz="2800" b="1" dirty="0">
                <a:solidFill>
                  <a:srgbClr val="0070C0"/>
                </a:solidFill>
              </a:rPr>
              <a:t> Lemmatization:</a:t>
            </a:r>
          </a:p>
          <a:p>
            <a:pPr algn="just">
              <a:buNone/>
            </a:pPr>
            <a:r>
              <a:rPr lang="en-US" sz="2800" dirty="0"/>
              <a:t>-	 Lemmatization considers the context and converts the word to its meaningful base form, which is called </a:t>
            </a:r>
            <a:r>
              <a:rPr lang="en-US" sz="2800" b="1" i="1" dirty="0"/>
              <a:t>Lemma</a:t>
            </a:r>
            <a:r>
              <a:rPr lang="en-US" sz="2800" dirty="0"/>
              <a:t>. For instance, stemming the word '</a:t>
            </a:r>
            <a:r>
              <a:rPr lang="en-US" sz="2800" b="1" dirty="0"/>
              <a:t>Caring</a:t>
            </a:r>
            <a:r>
              <a:rPr lang="en-US" sz="2800" dirty="0"/>
              <a:t>' would return '</a:t>
            </a:r>
            <a:r>
              <a:rPr lang="en-US" sz="2800" b="1" dirty="0"/>
              <a:t>Car</a:t>
            </a:r>
            <a:r>
              <a:rPr lang="en-US" sz="2800" dirty="0"/>
              <a:t>'. For instance, lemmatizing the word '</a:t>
            </a:r>
            <a:r>
              <a:rPr lang="en-US" sz="2800" b="1" dirty="0"/>
              <a:t>Caring</a:t>
            </a:r>
            <a:r>
              <a:rPr lang="en-US" sz="2800" dirty="0"/>
              <a:t>' would return '</a:t>
            </a:r>
            <a:r>
              <a:rPr lang="en-US" sz="2800" b="1" dirty="0"/>
              <a:t>Care</a:t>
            </a:r>
            <a:r>
              <a:rPr lang="en-US" sz="2800" dirty="0"/>
              <a:t>'.</a:t>
            </a:r>
          </a:p>
          <a:p>
            <a:pPr algn="just"/>
            <a:endParaRPr lang="en-IN" sz="2800" dirty="0"/>
          </a:p>
        </p:txBody>
      </p:sp>
      <p:sp>
        <p:nvSpPr>
          <p:cNvPr id="1026" name="AutoShape 2"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2" name="AutoShape 8"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4" name="AutoShape 10"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6" name="AutoShape 12"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8" name="AutoShape 14"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142852"/>
            <a:ext cx="8372476" cy="857256"/>
          </a:xfrm>
        </p:spPr>
        <p:txBody>
          <a:bodyPr>
            <a:normAutofit/>
          </a:bodyPr>
          <a:lstStyle/>
          <a:p>
            <a:pPr algn="l"/>
            <a:r>
              <a:rPr lang="en-US" sz="2800" b="1" dirty="0"/>
              <a:t>The steps to perform </a:t>
            </a:r>
            <a:r>
              <a:rPr lang="en-US" sz="2800" b="1" dirty="0">
                <a:solidFill>
                  <a:srgbClr val="FF0000"/>
                </a:solidFill>
              </a:rPr>
              <a:t>preprocessing</a:t>
            </a:r>
            <a:r>
              <a:rPr lang="en-US" sz="2800" b="1" dirty="0"/>
              <a:t> of data  :</a:t>
            </a:r>
          </a:p>
        </p:txBody>
      </p:sp>
      <p:pic>
        <p:nvPicPr>
          <p:cNvPr id="5" name="Content Placeholder 4">
            <a:extLst>
              <a:ext uri="{FF2B5EF4-FFF2-40B4-BE49-F238E27FC236}">
                <a16:creationId xmlns:a16="http://schemas.microsoft.com/office/drawing/2014/main" id="{B9FBBE6D-EEDD-0AEF-B66B-CBC45356EB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575" y="1412776"/>
            <a:ext cx="8880922" cy="4536504"/>
          </a:xfrm>
        </p:spPr>
      </p:pic>
      <p:sp>
        <p:nvSpPr>
          <p:cNvPr id="1026" name="AutoShape 2"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2" name="AutoShape 8"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4" name="AutoShape 10"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6" name="AutoShape 12"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8" name="AutoShape 14"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142852"/>
            <a:ext cx="8372476" cy="857256"/>
          </a:xfrm>
        </p:spPr>
        <p:txBody>
          <a:bodyPr>
            <a:normAutofit/>
          </a:bodyPr>
          <a:lstStyle/>
          <a:p>
            <a:pPr algn="l"/>
            <a:r>
              <a:rPr lang="en-US" sz="2800" b="1" dirty="0"/>
              <a:t>The steps to perform </a:t>
            </a:r>
            <a:r>
              <a:rPr lang="en-US" sz="2800" b="1" dirty="0">
                <a:solidFill>
                  <a:srgbClr val="FF0000"/>
                </a:solidFill>
              </a:rPr>
              <a:t>preprocessing</a:t>
            </a:r>
            <a:r>
              <a:rPr lang="en-US" sz="2800" b="1" dirty="0"/>
              <a:t> of data  :</a:t>
            </a:r>
          </a:p>
        </p:txBody>
      </p:sp>
      <p:sp>
        <p:nvSpPr>
          <p:cNvPr id="3" name="Content Placeholder 2"/>
          <p:cNvSpPr>
            <a:spLocks noGrp="1"/>
          </p:cNvSpPr>
          <p:nvPr>
            <p:ph idx="1"/>
          </p:nvPr>
        </p:nvSpPr>
        <p:spPr>
          <a:xfrm>
            <a:off x="457200" y="1000108"/>
            <a:ext cx="8401080" cy="5572164"/>
          </a:xfrm>
        </p:spPr>
        <p:txBody>
          <a:bodyPr>
            <a:normAutofit/>
          </a:bodyPr>
          <a:lstStyle/>
          <a:p>
            <a:pPr algn="just"/>
            <a:r>
              <a:rPr lang="en-US" sz="2800" b="1" dirty="0">
                <a:solidFill>
                  <a:srgbClr val="0070C0"/>
                </a:solidFill>
              </a:rPr>
              <a:t>Filtering (or) Removing Stop Words:</a:t>
            </a:r>
          </a:p>
          <a:p>
            <a:pPr algn="just">
              <a:buNone/>
            </a:pPr>
            <a:r>
              <a:rPr lang="en-US" sz="2800" dirty="0"/>
              <a:t> -	 It is a process of  removing non-essential words,i.e Words such as </a:t>
            </a:r>
            <a:r>
              <a:rPr lang="en-US" sz="2800" b="1" dirty="0"/>
              <a:t>was, in, is, and, the,</a:t>
            </a:r>
            <a:r>
              <a:rPr lang="en-US" sz="2800" dirty="0"/>
              <a:t> are called stop words and can be removed.</a:t>
            </a:r>
          </a:p>
          <a:p>
            <a:pPr algn="just">
              <a:buNone/>
            </a:pPr>
            <a:endParaRPr lang="en-US" sz="2800" dirty="0"/>
          </a:p>
          <a:p>
            <a:pPr algn="just">
              <a:buNone/>
            </a:pPr>
            <a:endParaRPr lang="en-US" sz="2800" dirty="0"/>
          </a:p>
          <a:p>
            <a:pPr algn="just"/>
            <a:endParaRPr lang="en-US" sz="2800" dirty="0"/>
          </a:p>
          <a:p>
            <a:pPr algn="just"/>
            <a:endParaRPr lang="en-IN" sz="2800" dirty="0"/>
          </a:p>
        </p:txBody>
      </p:sp>
      <p:sp>
        <p:nvSpPr>
          <p:cNvPr id="1026" name="AutoShape 2"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2" name="AutoShape 8"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4" name="AutoShape 10"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6" name="AutoShape 12"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8" name="AutoShape 14" descr="StopWor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9" name="Picture 15" descr="C:\Users\student\Downloads\StopWords.png"/>
          <p:cNvPicPr>
            <a:picLocks noChangeAspect="1" noChangeArrowheads="1"/>
          </p:cNvPicPr>
          <p:nvPr/>
        </p:nvPicPr>
        <p:blipFill>
          <a:blip r:embed="rId2"/>
          <a:srcRect/>
          <a:stretch>
            <a:fillRect/>
          </a:stretch>
        </p:blipFill>
        <p:spPr bwMode="auto">
          <a:xfrm>
            <a:off x="428596" y="3000372"/>
            <a:ext cx="8418513" cy="3048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857256"/>
          </a:xfrm>
        </p:spPr>
        <p:txBody>
          <a:bodyPr>
            <a:normAutofit/>
          </a:bodyPr>
          <a:lstStyle/>
          <a:p>
            <a:r>
              <a:rPr lang="en-US" sz="3600" b="1" dirty="0"/>
              <a:t>How Does Text Mining Work?</a:t>
            </a:r>
          </a:p>
        </p:txBody>
      </p:sp>
      <p:sp>
        <p:nvSpPr>
          <p:cNvPr id="3" name="Content Placeholder 2"/>
          <p:cNvSpPr>
            <a:spLocks noGrp="1"/>
          </p:cNvSpPr>
          <p:nvPr>
            <p:ph idx="1"/>
          </p:nvPr>
        </p:nvSpPr>
        <p:spPr>
          <a:xfrm>
            <a:off x="457200" y="1000108"/>
            <a:ext cx="8401080" cy="5572164"/>
          </a:xfrm>
        </p:spPr>
        <p:txBody>
          <a:bodyPr>
            <a:normAutofit/>
          </a:bodyPr>
          <a:lstStyle/>
          <a:p>
            <a:pPr algn="just"/>
            <a:endParaRPr lang="en-US" sz="2800" dirty="0"/>
          </a:p>
          <a:p>
            <a:pPr algn="just"/>
            <a:r>
              <a:rPr lang="en-US" sz="2800" dirty="0"/>
              <a:t>The </a:t>
            </a:r>
            <a:r>
              <a:rPr lang="en-US" sz="2800" b="1" dirty="0">
                <a:solidFill>
                  <a:srgbClr val="FF0000"/>
                </a:solidFill>
              </a:rPr>
              <a:t>third step </a:t>
            </a:r>
            <a:r>
              <a:rPr lang="en-US" sz="2800" dirty="0"/>
              <a:t>is </a:t>
            </a:r>
            <a:r>
              <a:rPr lang="en-US" sz="2800" b="1" dirty="0"/>
              <a:t>Feature Extraction </a:t>
            </a:r>
            <a:r>
              <a:rPr lang="en-US" sz="2800" dirty="0"/>
              <a:t>form pre processed data. </a:t>
            </a:r>
          </a:p>
          <a:p>
            <a:pPr algn="just"/>
            <a:endParaRPr lang="en-US" sz="2800" dirty="0"/>
          </a:p>
          <a:p>
            <a:pPr algn="just"/>
            <a:r>
              <a:rPr lang="en-US" sz="2800" dirty="0"/>
              <a:t>The mapping from textual data to real-valued vectors is called </a:t>
            </a:r>
            <a:r>
              <a:rPr lang="en-US" sz="2800" b="1" dirty="0"/>
              <a:t>feature extraction</a:t>
            </a:r>
            <a:r>
              <a:rPr lang="en-US" sz="2800" dirty="0"/>
              <a:t>.</a:t>
            </a:r>
          </a:p>
          <a:p>
            <a:pPr algn="just"/>
            <a:endParaRPr lang="en-US" sz="2800" dirty="0"/>
          </a:p>
          <a:p>
            <a:pPr algn="just"/>
            <a:r>
              <a:rPr lang="en-US" sz="2800" dirty="0"/>
              <a:t>One of the commonly used technique to extract the features from textual data is </a:t>
            </a:r>
            <a:r>
              <a:rPr lang="en-US" sz="2800" b="1" dirty="0"/>
              <a:t>calculating the frequency of words/tokens</a:t>
            </a:r>
            <a:r>
              <a:rPr lang="en-US" sz="2800" dirty="0"/>
              <a:t> in the document/corpus.</a:t>
            </a:r>
            <a:endParaRPr lang="en-IN"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857256"/>
          </a:xfrm>
        </p:spPr>
        <p:txBody>
          <a:bodyPr>
            <a:normAutofit/>
          </a:bodyPr>
          <a:lstStyle/>
          <a:p>
            <a:r>
              <a:rPr lang="en-US" sz="3600" b="1" dirty="0"/>
              <a:t>Bag of Words (BOW)</a:t>
            </a:r>
            <a:endParaRPr lang="en-US" sz="3600" dirty="0"/>
          </a:p>
        </p:txBody>
      </p:sp>
      <p:sp>
        <p:nvSpPr>
          <p:cNvPr id="3" name="Content Placeholder 2"/>
          <p:cNvSpPr>
            <a:spLocks noGrp="1"/>
          </p:cNvSpPr>
          <p:nvPr>
            <p:ph idx="1"/>
          </p:nvPr>
        </p:nvSpPr>
        <p:spPr>
          <a:xfrm>
            <a:off x="457200" y="1000108"/>
            <a:ext cx="8401080" cy="5572164"/>
          </a:xfrm>
        </p:spPr>
        <p:txBody>
          <a:bodyPr>
            <a:normAutofit/>
          </a:bodyPr>
          <a:lstStyle/>
          <a:p>
            <a:pPr algn="just"/>
            <a:r>
              <a:rPr lang="en-US" sz="2800" dirty="0"/>
              <a:t>One of the simplest technique is </a:t>
            </a:r>
            <a:r>
              <a:rPr lang="en-US" sz="2800" b="1" dirty="0"/>
              <a:t>Bag of Words (BOW)</a:t>
            </a:r>
            <a:r>
              <a:rPr lang="en-US" sz="2800" dirty="0"/>
              <a:t> to represent the text in numerical  format(</a:t>
            </a:r>
            <a:r>
              <a:rPr lang="en-US" sz="2800" b="1" dirty="0"/>
              <a:t>Vectors</a:t>
            </a:r>
            <a:r>
              <a:rPr lang="en-US" sz="2800" dirty="0"/>
              <a:t>)</a:t>
            </a:r>
            <a:r>
              <a:rPr lang="en-US" sz="2800" b="1" dirty="0"/>
              <a:t>. </a:t>
            </a:r>
          </a:p>
          <a:p>
            <a:pPr algn="just"/>
            <a:endParaRPr lang="en-US" sz="2800" b="1" dirty="0"/>
          </a:p>
          <a:p>
            <a:pPr algn="just"/>
            <a:r>
              <a:rPr lang="en-US" sz="2800" dirty="0"/>
              <a:t>In </a:t>
            </a:r>
            <a:r>
              <a:rPr lang="en-US" sz="2800" b="1" dirty="0"/>
              <a:t>BOW,</a:t>
            </a:r>
            <a:r>
              <a:rPr lang="en-US" sz="2800" dirty="0"/>
              <a:t> we make a list of unique words in the text corpus called vocabulary. Then we can represent each </a:t>
            </a:r>
            <a:r>
              <a:rPr lang="en-US" sz="2800" b="1" dirty="0"/>
              <a:t>sentence </a:t>
            </a:r>
            <a:r>
              <a:rPr lang="en-US" sz="2800" dirty="0"/>
              <a:t>or </a:t>
            </a:r>
            <a:r>
              <a:rPr lang="en-US" sz="2800" b="1" dirty="0"/>
              <a:t>document</a:t>
            </a:r>
            <a:r>
              <a:rPr lang="en-US" sz="2800" dirty="0"/>
              <a:t> as a </a:t>
            </a:r>
            <a:r>
              <a:rPr lang="en-US" sz="2800" b="1" dirty="0"/>
              <a:t>vector</a:t>
            </a:r>
            <a:r>
              <a:rPr lang="en-US" sz="2800" dirty="0"/>
              <a:t>, with each word represented as</a:t>
            </a:r>
            <a:r>
              <a:rPr lang="en-US" sz="2800" b="1" dirty="0"/>
              <a:t> </a:t>
            </a:r>
            <a:r>
              <a:rPr lang="en-US" sz="2800" b="1" dirty="0">
                <a:solidFill>
                  <a:srgbClr val="FF0000"/>
                </a:solidFill>
              </a:rPr>
              <a:t>1</a:t>
            </a:r>
            <a:r>
              <a:rPr lang="en-US" sz="2800" b="1" dirty="0"/>
              <a:t> </a:t>
            </a:r>
            <a:r>
              <a:rPr lang="en-US" sz="2800" dirty="0"/>
              <a:t>for </a:t>
            </a:r>
            <a:r>
              <a:rPr lang="en-US" sz="2800" b="1" dirty="0"/>
              <a:t>presence</a:t>
            </a:r>
            <a:r>
              <a:rPr lang="en-US" sz="2800" dirty="0"/>
              <a:t> and </a:t>
            </a:r>
            <a:r>
              <a:rPr lang="en-US" sz="2800" b="1" dirty="0">
                <a:solidFill>
                  <a:srgbClr val="FF0000"/>
                </a:solidFill>
              </a:rPr>
              <a:t>0</a:t>
            </a:r>
            <a:r>
              <a:rPr lang="en-US" sz="2800" dirty="0"/>
              <a:t> for </a:t>
            </a:r>
            <a:r>
              <a:rPr lang="en-US" sz="2800" b="1" dirty="0"/>
              <a:t>absence</a:t>
            </a:r>
            <a:r>
              <a:rPr lang="en-US" sz="2800" dirty="0"/>
              <a:t>.</a:t>
            </a:r>
          </a:p>
          <a:p>
            <a:pPr algn="just"/>
            <a:endParaRPr lang="en-US" sz="2800" dirty="0"/>
          </a:p>
          <a:p>
            <a:pPr algn="just"/>
            <a:r>
              <a:rPr lang="en-US" sz="2800" dirty="0"/>
              <a:t>The </a:t>
            </a:r>
            <a:r>
              <a:rPr lang="en-US" sz="2800" b="1" dirty="0"/>
              <a:t>bag-of-words</a:t>
            </a:r>
            <a:r>
              <a:rPr lang="en-US" sz="2800" dirty="0"/>
              <a:t> (BOW) model is a representation that turns arbitrary text into </a:t>
            </a:r>
            <a:r>
              <a:rPr lang="en-US" sz="2800" b="1" dirty="0"/>
              <a:t>fixed-length vectors</a:t>
            </a:r>
            <a:r>
              <a:rPr lang="en-US" sz="2800" dirty="0"/>
              <a:t> by counting how many times each word appears. This process is often referred to as </a:t>
            </a:r>
            <a:r>
              <a:rPr lang="en-US" sz="2800" b="1" dirty="0" err="1"/>
              <a:t>vectorization</a:t>
            </a:r>
            <a:r>
              <a:rPr lang="en-US" sz="2800" dirty="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857256"/>
          </a:xfrm>
        </p:spPr>
        <p:txBody>
          <a:bodyPr>
            <a:normAutofit/>
          </a:bodyPr>
          <a:lstStyle/>
          <a:p>
            <a:r>
              <a:rPr lang="en-US" sz="3600" b="1" dirty="0"/>
              <a:t>Bag of Words (BOW)</a:t>
            </a:r>
          </a:p>
        </p:txBody>
      </p:sp>
      <p:sp>
        <p:nvSpPr>
          <p:cNvPr id="3" name="Content Placeholder 2"/>
          <p:cNvSpPr>
            <a:spLocks noGrp="1"/>
          </p:cNvSpPr>
          <p:nvPr>
            <p:ph idx="1"/>
          </p:nvPr>
        </p:nvSpPr>
        <p:spPr>
          <a:xfrm>
            <a:off x="457200" y="1000108"/>
            <a:ext cx="8401080" cy="5572164"/>
          </a:xfrm>
        </p:spPr>
        <p:txBody>
          <a:bodyPr>
            <a:normAutofit/>
          </a:bodyPr>
          <a:lstStyle/>
          <a:p>
            <a:r>
              <a:rPr lang="en-US" sz="2800" dirty="0"/>
              <a:t>Let’s understand this with an example. Suppose we wanted to vectorize the following:</a:t>
            </a:r>
          </a:p>
          <a:p>
            <a:pPr>
              <a:buNone/>
            </a:pPr>
            <a:r>
              <a:rPr lang="en-US" sz="2800" dirty="0"/>
              <a:t>Document 1 : </a:t>
            </a:r>
            <a:r>
              <a:rPr lang="en-US" sz="2800" b="1" dirty="0"/>
              <a:t>the cat sat</a:t>
            </a:r>
          </a:p>
          <a:p>
            <a:pPr>
              <a:buNone/>
            </a:pPr>
            <a:r>
              <a:rPr lang="en-US" sz="2800" dirty="0"/>
              <a:t>Document 2: </a:t>
            </a:r>
            <a:r>
              <a:rPr lang="en-US" sz="2800" b="1" dirty="0"/>
              <a:t>the cat sat in the hat</a:t>
            </a:r>
          </a:p>
          <a:p>
            <a:pPr>
              <a:buNone/>
            </a:pPr>
            <a:r>
              <a:rPr lang="en-US" sz="2800" dirty="0"/>
              <a:t>Document 3: </a:t>
            </a:r>
            <a:r>
              <a:rPr lang="en-US" sz="2800" b="1" dirty="0"/>
              <a:t>the cat with the hat</a:t>
            </a:r>
          </a:p>
          <a:p>
            <a:pPr algn="just"/>
            <a:endParaRPr lang="en-US" sz="2800" dirty="0"/>
          </a:p>
          <a:p>
            <a:pPr algn="just">
              <a:buNone/>
            </a:pPr>
            <a:r>
              <a:rPr lang="en-US" sz="2800" b="1" dirty="0">
                <a:solidFill>
                  <a:srgbClr val="FF0000"/>
                </a:solidFill>
              </a:rPr>
              <a:t>Step 1: </a:t>
            </a:r>
            <a:r>
              <a:rPr lang="en-US" sz="2800" b="1" dirty="0"/>
              <a:t>Determine the Vocabulary</a:t>
            </a:r>
          </a:p>
          <a:p>
            <a:pPr algn="just">
              <a:buFontTx/>
              <a:buChar char="-"/>
            </a:pPr>
            <a:r>
              <a:rPr lang="en-US" sz="2800" dirty="0"/>
              <a:t>We first define our </a:t>
            </a:r>
            <a:r>
              <a:rPr lang="en-US" sz="2800" b="1" dirty="0"/>
              <a:t>vocabulary</a:t>
            </a:r>
            <a:r>
              <a:rPr lang="en-US" sz="2800" dirty="0"/>
              <a:t>, which is the set of all unique words found in our document set.</a:t>
            </a:r>
          </a:p>
          <a:p>
            <a:pPr algn="just">
              <a:buFontTx/>
              <a:buChar char="-"/>
            </a:pPr>
            <a:r>
              <a:rPr lang="en-US" sz="2800" dirty="0"/>
              <a:t>The Words are :</a:t>
            </a:r>
          </a:p>
          <a:p>
            <a:pPr algn="just">
              <a:buNone/>
            </a:pPr>
            <a:r>
              <a:rPr lang="en-US" sz="2800" b="1" dirty="0"/>
              <a:t>			the, cat, sat, in, hat, with</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857256"/>
          </a:xfrm>
        </p:spPr>
        <p:txBody>
          <a:bodyPr>
            <a:normAutofit/>
          </a:bodyPr>
          <a:lstStyle/>
          <a:p>
            <a:r>
              <a:rPr lang="en-US" sz="3600" b="1" dirty="0"/>
              <a:t>Bag of Words (BOW)</a:t>
            </a:r>
          </a:p>
        </p:txBody>
      </p:sp>
      <p:sp>
        <p:nvSpPr>
          <p:cNvPr id="3" name="Content Placeholder 2"/>
          <p:cNvSpPr>
            <a:spLocks noGrp="1"/>
          </p:cNvSpPr>
          <p:nvPr>
            <p:ph idx="1"/>
          </p:nvPr>
        </p:nvSpPr>
        <p:spPr>
          <a:xfrm>
            <a:off x="457200" y="1000108"/>
            <a:ext cx="8401080" cy="5572164"/>
          </a:xfrm>
        </p:spPr>
        <p:txBody>
          <a:bodyPr>
            <a:normAutofit/>
          </a:bodyPr>
          <a:lstStyle/>
          <a:p>
            <a:pPr algn="just">
              <a:buNone/>
            </a:pPr>
            <a:r>
              <a:rPr lang="en-US" sz="2800" b="1" dirty="0">
                <a:solidFill>
                  <a:srgbClr val="FF0000"/>
                </a:solidFill>
              </a:rPr>
              <a:t>Step 2: </a:t>
            </a:r>
            <a:r>
              <a:rPr lang="en-US" sz="2800" b="1" dirty="0"/>
              <a:t>Count</a:t>
            </a:r>
          </a:p>
        </p:txBody>
      </p:sp>
      <p:pic>
        <p:nvPicPr>
          <p:cNvPr id="1026" name="Picture 2"/>
          <p:cNvPicPr>
            <a:picLocks noChangeAspect="1" noChangeArrowheads="1"/>
          </p:cNvPicPr>
          <p:nvPr/>
        </p:nvPicPr>
        <p:blipFill>
          <a:blip r:embed="rId2"/>
          <a:srcRect/>
          <a:stretch>
            <a:fillRect/>
          </a:stretch>
        </p:blipFill>
        <p:spPr bwMode="auto">
          <a:xfrm>
            <a:off x="0" y="2095509"/>
            <a:ext cx="8929717" cy="2619375"/>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857256"/>
          </a:xfrm>
        </p:spPr>
        <p:txBody>
          <a:bodyPr>
            <a:normAutofit/>
          </a:bodyPr>
          <a:lstStyle/>
          <a:p>
            <a:r>
              <a:rPr lang="en-US" sz="3600" b="1" dirty="0"/>
              <a:t>Bag of Words (BOW)</a:t>
            </a:r>
          </a:p>
        </p:txBody>
      </p:sp>
      <p:sp>
        <p:nvSpPr>
          <p:cNvPr id="3" name="Content Placeholder 2"/>
          <p:cNvSpPr>
            <a:spLocks noGrp="1"/>
          </p:cNvSpPr>
          <p:nvPr>
            <p:ph idx="1"/>
          </p:nvPr>
        </p:nvSpPr>
        <p:spPr>
          <a:xfrm>
            <a:off x="457200" y="1000108"/>
            <a:ext cx="8401080" cy="5572164"/>
          </a:xfrm>
        </p:spPr>
        <p:txBody>
          <a:bodyPr>
            <a:normAutofit/>
          </a:bodyPr>
          <a:lstStyle/>
          <a:p>
            <a:pPr algn="just">
              <a:buNone/>
            </a:pPr>
            <a:r>
              <a:rPr lang="en-US" sz="2800" b="1" dirty="0">
                <a:solidFill>
                  <a:srgbClr val="FF0000"/>
                </a:solidFill>
              </a:rPr>
              <a:t>Step 3: </a:t>
            </a:r>
            <a:r>
              <a:rPr lang="en-US" sz="2800" b="1" dirty="0"/>
              <a:t>Vector Representation</a:t>
            </a:r>
          </a:p>
          <a:p>
            <a:pPr>
              <a:buNone/>
            </a:pPr>
            <a:r>
              <a:rPr lang="en-US" sz="2800" dirty="0"/>
              <a:t>Now we have length-</a:t>
            </a:r>
            <a:r>
              <a:rPr lang="en-US" sz="2800" b="1" dirty="0"/>
              <a:t>6</a:t>
            </a:r>
            <a:r>
              <a:rPr lang="en-US" sz="2800" dirty="0"/>
              <a:t> vectors for each document.</a:t>
            </a:r>
          </a:p>
          <a:p>
            <a:r>
              <a:rPr lang="en-US" sz="2800" i="1" dirty="0"/>
              <a:t>the cat sat</a:t>
            </a:r>
            <a:r>
              <a:rPr lang="en-US" sz="2800" dirty="0"/>
              <a:t>: </a:t>
            </a:r>
            <a:r>
              <a:rPr lang="en-US" sz="2800" b="1" dirty="0"/>
              <a:t>[1, 1, 1, 0, 0, 0]</a:t>
            </a:r>
          </a:p>
          <a:p>
            <a:r>
              <a:rPr lang="en-US" sz="2800" i="1" dirty="0"/>
              <a:t>the cat sat in the hat</a:t>
            </a:r>
            <a:r>
              <a:rPr lang="en-US" sz="2800" dirty="0"/>
              <a:t>: </a:t>
            </a:r>
            <a:r>
              <a:rPr lang="en-US" sz="2800" b="1" dirty="0"/>
              <a:t>[2, 1, 1, 1, 1, 0]</a:t>
            </a:r>
          </a:p>
          <a:p>
            <a:r>
              <a:rPr lang="en-US" sz="2800" i="1" dirty="0"/>
              <a:t>the cat with the hat</a:t>
            </a:r>
            <a:r>
              <a:rPr lang="en-US" sz="2800" dirty="0"/>
              <a:t>: </a:t>
            </a:r>
            <a:r>
              <a:rPr lang="en-US" sz="2800" b="1" dirty="0"/>
              <a:t>[2, 1, 0, 0, 1, 1]</a:t>
            </a:r>
          </a:p>
          <a:p>
            <a:pPr algn="just">
              <a:buNone/>
            </a:pPr>
            <a:endParaRPr lang="en-US" sz="2800" b="1" dirty="0"/>
          </a:p>
          <a:p>
            <a:pPr algn="just">
              <a:buNone/>
            </a:pPr>
            <a:r>
              <a:rPr lang="en-US" sz="2800" dirty="0"/>
              <a:t>-	Notice that we lose </a:t>
            </a:r>
            <a:r>
              <a:rPr lang="en-US" sz="2800" b="1" dirty="0"/>
              <a:t>contextual information</a:t>
            </a:r>
            <a:r>
              <a:rPr lang="en-US" sz="2800" dirty="0"/>
              <a:t>, e.g. where in the document the word appeared, when we use </a:t>
            </a:r>
            <a:r>
              <a:rPr lang="en-US" sz="2800" b="1" dirty="0"/>
              <a:t>BOW</a:t>
            </a:r>
            <a:r>
              <a:rPr lang="en-US" sz="2800" dirty="0"/>
              <a:t>. It’s like a literal </a:t>
            </a:r>
            <a:r>
              <a:rPr lang="en-US" sz="2800" b="1" dirty="0"/>
              <a:t>bag</a:t>
            </a:r>
            <a:r>
              <a:rPr lang="en-US" sz="2800" dirty="0"/>
              <a:t>-of-words: it only tells you </a:t>
            </a:r>
            <a:r>
              <a:rPr lang="en-US" sz="2800" i="1" dirty="0"/>
              <a:t>what</a:t>
            </a:r>
            <a:r>
              <a:rPr lang="en-US" sz="2800" dirty="0"/>
              <a:t> words occur in the document, not </a:t>
            </a:r>
            <a:r>
              <a:rPr lang="en-US" sz="2800" i="1" dirty="0"/>
              <a:t>where</a:t>
            </a:r>
            <a:r>
              <a:rPr lang="en-US" sz="2800" dirty="0"/>
              <a:t> they occurred.</a:t>
            </a:r>
            <a:endParaRPr lang="en-US" sz="28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857256"/>
          </a:xfrm>
        </p:spPr>
        <p:txBody>
          <a:bodyPr>
            <a:normAutofit/>
          </a:bodyPr>
          <a:lstStyle/>
          <a:p>
            <a:endParaRPr lang="en-US" sz="3600" b="1" dirty="0"/>
          </a:p>
        </p:txBody>
      </p:sp>
      <p:sp>
        <p:nvSpPr>
          <p:cNvPr id="3" name="Content Placeholder 2"/>
          <p:cNvSpPr>
            <a:spLocks noGrp="1"/>
          </p:cNvSpPr>
          <p:nvPr>
            <p:ph idx="1"/>
          </p:nvPr>
        </p:nvSpPr>
        <p:spPr>
          <a:xfrm>
            <a:off x="457200" y="1000108"/>
            <a:ext cx="8401080" cy="5572164"/>
          </a:xfrm>
        </p:spPr>
        <p:txBody>
          <a:bodyPr>
            <a:normAutofit/>
          </a:bodyPr>
          <a:lstStyle/>
          <a:p>
            <a:pPr algn="just">
              <a:buNone/>
            </a:pPr>
            <a:endParaRPr lang="en-US" sz="2800" b="1" dirty="0"/>
          </a:p>
          <a:p>
            <a:pPr algn="just">
              <a:buNone/>
            </a:pPr>
            <a:endParaRPr lang="en-US" sz="2800" b="1" dirty="0"/>
          </a:p>
          <a:p>
            <a:pPr algn="just">
              <a:buNone/>
            </a:pPr>
            <a:endParaRPr lang="en-US" sz="2800" b="1" dirty="0"/>
          </a:p>
          <a:p>
            <a:pPr algn="just">
              <a:buNone/>
            </a:pPr>
            <a:endParaRPr lang="en-US" sz="2800" b="1" dirty="0"/>
          </a:p>
          <a:p>
            <a:pPr algn="just">
              <a:buNone/>
            </a:pPr>
            <a:endParaRPr lang="en-US" sz="2800" b="1" dirty="0"/>
          </a:p>
          <a:p>
            <a:pPr algn="just">
              <a:buNone/>
            </a:pPr>
            <a:endParaRPr lang="en-US" sz="2800" b="1" dirty="0"/>
          </a:p>
          <a:p>
            <a:pPr algn="just">
              <a:buNone/>
            </a:pPr>
            <a:endParaRPr lang="en-US" sz="2800" b="1" dirty="0"/>
          </a:p>
          <a:p>
            <a:pPr algn="just">
              <a:buNone/>
            </a:pPr>
            <a:endParaRPr lang="en-US" sz="2800" b="1" dirty="0"/>
          </a:p>
          <a:p>
            <a:pPr algn="just">
              <a:buNone/>
            </a:pPr>
            <a:r>
              <a:rPr lang="en-US" sz="2800" dirty="0"/>
              <a:t>-Term frequency — Inverse document frequency (</a:t>
            </a:r>
            <a:r>
              <a:rPr lang="en-US" sz="2800" b="1" dirty="0"/>
              <a:t>TFIDF</a:t>
            </a:r>
            <a:r>
              <a:rPr lang="en-US" sz="2800" dirty="0"/>
              <a:t>) </a:t>
            </a:r>
          </a:p>
          <a:p>
            <a:pPr algn="just">
              <a:buNone/>
            </a:pPr>
            <a:r>
              <a:rPr lang="en-US" sz="2800" dirty="0"/>
              <a:t>-Word2Vec (</a:t>
            </a:r>
            <a:r>
              <a:rPr lang="en-US" sz="2800" b="1" dirty="0"/>
              <a:t>W2V</a:t>
            </a:r>
            <a:r>
              <a:rPr lang="en-US" sz="2800" dirty="0"/>
              <a:t>)</a:t>
            </a:r>
            <a:endParaRPr lang="en-US" sz="2800" b="1" dirty="0"/>
          </a:p>
        </p:txBody>
      </p:sp>
      <p:pic>
        <p:nvPicPr>
          <p:cNvPr id="2050" name="Picture 2"/>
          <p:cNvPicPr>
            <a:picLocks noChangeAspect="1" noChangeArrowheads="1"/>
          </p:cNvPicPr>
          <p:nvPr/>
        </p:nvPicPr>
        <p:blipFill>
          <a:blip r:embed="rId2"/>
          <a:srcRect/>
          <a:stretch>
            <a:fillRect/>
          </a:stretch>
        </p:blipFill>
        <p:spPr bwMode="auto">
          <a:xfrm>
            <a:off x="785786" y="142852"/>
            <a:ext cx="7305675" cy="4357718"/>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srcRect/>
          <a:stretch>
            <a:fillRect/>
          </a:stretch>
        </p:blipFill>
        <p:spPr bwMode="auto">
          <a:xfrm>
            <a:off x="214282" y="142852"/>
            <a:ext cx="8908072" cy="6143668"/>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544</TotalTime>
  <Words>1019</Words>
  <Application>Microsoft Office PowerPoint</Application>
  <PresentationFormat>On-screen Show (4:3)</PresentationFormat>
  <Paragraphs>99</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Courier New</vt:lpstr>
      <vt:lpstr>Office Theme</vt:lpstr>
      <vt:lpstr>Text Mining</vt:lpstr>
      <vt:lpstr>What is Text Mining?</vt:lpstr>
      <vt:lpstr>What is Text Mining?</vt:lpstr>
      <vt:lpstr>Why is Text Mining Important?</vt:lpstr>
      <vt:lpstr>How Does Text Mining Work?</vt:lpstr>
      <vt:lpstr>How Does Text Mining Work?</vt:lpstr>
      <vt:lpstr>The steps to perform preprocessing of data  :</vt:lpstr>
      <vt:lpstr>The steps to perform preprocessing of data  :</vt:lpstr>
      <vt:lpstr>The steps to perform preprocessing of data  :</vt:lpstr>
      <vt:lpstr>The steps to perform preprocessing of data  :</vt:lpstr>
      <vt:lpstr>The steps to perform preprocessing of data  :</vt:lpstr>
      <vt:lpstr>How Does Text Mining Work?</vt:lpstr>
      <vt:lpstr>Bag of Words (BOW)</vt:lpstr>
      <vt:lpstr>Bag of Words (BOW)</vt:lpstr>
      <vt:lpstr>Bag of Words (BOW)</vt:lpstr>
      <vt:lpstr>Bag of Words (BOW)</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Mining</dc:title>
  <dc:creator>Staff</dc:creator>
  <cp:lastModifiedBy>Madhu T</cp:lastModifiedBy>
  <cp:revision>103</cp:revision>
  <dcterms:created xsi:type="dcterms:W3CDTF">2021-12-13T05:55:54Z</dcterms:created>
  <dcterms:modified xsi:type="dcterms:W3CDTF">2023-11-20T12:58:49Z</dcterms:modified>
</cp:coreProperties>
</file>