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DA0E-0250-45E7-AFA0-28982F69B4BC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90D30-03C5-4E13-89B4-448FFC3A5B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DA0E-0250-45E7-AFA0-28982F69B4BC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90D30-03C5-4E13-89B4-448FFC3A5B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DA0E-0250-45E7-AFA0-28982F69B4BC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90D30-03C5-4E13-89B4-448FFC3A5B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DA0E-0250-45E7-AFA0-28982F69B4BC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90D30-03C5-4E13-89B4-448FFC3A5B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DA0E-0250-45E7-AFA0-28982F69B4BC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90D30-03C5-4E13-89B4-448FFC3A5B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DA0E-0250-45E7-AFA0-28982F69B4BC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90D30-03C5-4E13-89B4-448FFC3A5B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DA0E-0250-45E7-AFA0-28982F69B4BC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90D30-03C5-4E13-89B4-448FFC3A5B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DA0E-0250-45E7-AFA0-28982F69B4BC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90D30-03C5-4E13-89B4-448FFC3A5B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DA0E-0250-45E7-AFA0-28982F69B4BC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90D30-03C5-4E13-89B4-448FFC3A5B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DA0E-0250-45E7-AFA0-28982F69B4BC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90D30-03C5-4E13-89B4-448FFC3A5B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DA0E-0250-45E7-AFA0-28982F69B4BC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90D30-03C5-4E13-89B4-448FFC3A5B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2DA0E-0250-45E7-AFA0-28982F69B4BC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90D30-03C5-4E13-89B4-448FFC3A5BC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Using </a:t>
            </a:r>
            <a:r>
              <a:rPr lang="en-US" b="1" dirty="0" smtClean="0">
                <a:solidFill>
                  <a:srgbClr val="FF0000"/>
                </a:solidFill>
                <a:cs typeface="Times New Roman" pitchFamily="18" charset="0"/>
              </a:rPr>
              <a:t>Beans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in JSP Pages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4865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Using </a:t>
            </a:r>
            <a:r>
              <a:rPr lang="en-US" b="1" dirty="0" smtClean="0">
                <a:solidFill>
                  <a:srgbClr val="FF0000"/>
                </a:solidFill>
                <a:cs typeface="Times New Roman" pitchFamily="18" charset="0"/>
              </a:rPr>
              <a:t>Beans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in JSP Pages</a:t>
            </a:r>
          </a:p>
          <a:p>
            <a:pPr algn="just"/>
            <a:r>
              <a:rPr lang="en-US" sz="2600" dirty="0" smtClean="0"/>
              <a:t>A Java Bean is a specially constructed Java class written in the Java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.</a:t>
            </a:r>
          </a:p>
          <a:p>
            <a:pPr algn="just"/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Java Beans are java classes that have properties, which can be read via a get method or changed via a set method.</a:t>
            </a:r>
          </a:p>
          <a:p>
            <a:pPr algn="just"/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A Java Bean should not have any public variables. All the variables should be accessed using the get/set methods.</a:t>
            </a:r>
          </a:p>
          <a:p>
            <a:pPr algn="just"/>
            <a:endParaRPr lang="en-US" sz="2600" dirty="0" smtClean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pPr>
              <a:buNone/>
            </a:pPr>
            <a:r>
              <a:rPr lang="en-US" sz="2600" b="1" dirty="0" smtClean="0"/>
              <a:t>JavaBeans Properties</a:t>
            </a:r>
          </a:p>
          <a:p>
            <a:pPr algn="just"/>
            <a:r>
              <a:rPr lang="en-US" sz="2600" dirty="0" smtClean="0"/>
              <a:t>A JavaBean property is a named attribute that can be accessed by the object. The attribute can be of any Java data type, including the classes that you define.</a:t>
            </a:r>
          </a:p>
          <a:p>
            <a:pPr algn="just"/>
            <a:r>
              <a:rPr lang="en-US" sz="2600" dirty="0" smtClean="0"/>
              <a:t>JavaBean properties are accessed through two methods in the </a:t>
            </a:r>
            <a:r>
              <a:rPr lang="en-US" sz="2600" dirty="0" err="1" smtClean="0"/>
              <a:t>JavaBean's</a:t>
            </a:r>
            <a:r>
              <a:rPr lang="en-US" sz="2600" dirty="0" smtClean="0"/>
              <a:t> implementation class.</a:t>
            </a:r>
          </a:p>
          <a:p>
            <a:endParaRPr lang="en-US" sz="2600" dirty="0" smtClean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pPr>
              <a:buNone/>
            </a:pP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839200" cy="648654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Using </a:t>
            </a:r>
            <a:r>
              <a:rPr lang="en-US" b="1" dirty="0" smtClean="0">
                <a:solidFill>
                  <a:srgbClr val="FF0000"/>
                </a:solidFill>
                <a:cs typeface="Times New Roman" pitchFamily="18" charset="0"/>
              </a:rPr>
              <a:t>Beans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in JSP Pages</a:t>
            </a:r>
          </a:p>
          <a:p>
            <a:pPr>
              <a:buNone/>
            </a:pPr>
            <a:r>
              <a:rPr lang="en-US" sz="2600" dirty="0" err="1" smtClean="0">
                <a:solidFill>
                  <a:srgbClr val="C00000"/>
                </a:solidFill>
              </a:rPr>
              <a:t>get</a:t>
            </a:r>
            <a:r>
              <a:rPr lang="en-US" sz="2600" b="1" dirty="0" err="1" smtClean="0">
                <a:solidFill>
                  <a:srgbClr val="C00000"/>
                </a:solidFill>
              </a:rPr>
              <a:t>PropertyName</a:t>
            </a:r>
            <a:r>
              <a:rPr lang="en-US" sz="2600" dirty="0" smtClean="0">
                <a:solidFill>
                  <a:srgbClr val="C00000"/>
                </a:solidFill>
              </a:rPr>
              <a:t>()</a:t>
            </a:r>
          </a:p>
          <a:p>
            <a:r>
              <a:rPr lang="en-US" sz="2600" dirty="0" smtClean="0"/>
              <a:t>For example, if property name is </a:t>
            </a:r>
            <a:r>
              <a:rPr lang="en-US" sz="2600" i="1" dirty="0" err="1" smtClean="0"/>
              <a:t>firstName</a:t>
            </a:r>
            <a:r>
              <a:rPr lang="en-US" sz="2600" dirty="0" smtClean="0"/>
              <a:t>, your method name would be </a:t>
            </a:r>
            <a:r>
              <a:rPr lang="en-US" sz="2600" b="1" dirty="0" err="1" smtClean="0"/>
              <a:t>getFirstName</a:t>
            </a:r>
            <a:r>
              <a:rPr lang="en-US" sz="2600" b="1" dirty="0" smtClean="0"/>
              <a:t>()</a:t>
            </a:r>
            <a:r>
              <a:rPr lang="en-US" sz="2600" dirty="0" smtClean="0"/>
              <a:t> to read that property.</a:t>
            </a:r>
          </a:p>
          <a:p>
            <a:pPr>
              <a:buNone/>
            </a:pPr>
            <a:r>
              <a:rPr lang="en-US" sz="2600" dirty="0" err="1" smtClean="0">
                <a:solidFill>
                  <a:srgbClr val="C00000"/>
                </a:solidFill>
              </a:rPr>
              <a:t>set</a:t>
            </a:r>
            <a:r>
              <a:rPr lang="en-US" sz="2600" b="1" dirty="0" err="1" smtClean="0">
                <a:solidFill>
                  <a:srgbClr val="C00000"/>
                </a:solidFill>
              </a:rPr>
              <a:t>PropertyName</a:t>
            </a:r>
            <a:r>
              <a:rPr lang="en-US" sz="2600" dirty="0" smtClean="0">
                <a:solidFill>
                  <a:srgbClr val="C00000"/>
                </a:solidFill>
              </a:rPr>
              <a:t>()</a:t>
            </a:r>
          </a:p>
          <a:p>
            <a:r>
              <a:rPr lang="en-US" sz="2600" dirty="0" smtClean="0"/>
              <a:t>For example, if property name is </a:t>
            </a:r>
            <a:r>
              <a:rPr lang="en-US" sz="2600" i="1" dirty="0" err="1" smtClean="0"/>
              <a:t>firstName</a:t>
            </a:r>
            <a:r>
              <a:rPr lang="en-US" sz="2600" dirty="0" smtClean="0"/>
              <a:t>, your method name would be </a:t>
            </a:r>
            <a:r>
              <a:rPr lang="en-US" sz="2600" b="1" dirty="0" err="1" smtClean="0"/>
              <a:t>setFirstName</a:t>
            </a:r>
            <a:r>
              <a:rPr lang="en-US" sz="2600" b="1" dirty="0" smtClean="0"/>
              <a:t>()</a:t>
            </a:r>
            <a:r>
              <a:rPr lang="en-US" sz="2600" dirty="0" smtClean="0"/>
              <a:t> to write that property.</a:t>
            </a:r>
          </a:p>
          <a:p>
            <a:pPr>
              <a:buNone/>
            </a:pPr>
            <a:endParaRPr lang="en-US" sz="2600" dirty="0" smtClean="0"/>
          </a:p>
          <a:p>
            <a:pPr>
              <a:buNone/>
            </a:pPr>
            <a:r>
              <a:rPr lang="en-US" sz="2800" b="1" dirty="0" smtClean="0"/>
              <a:t>Accessing JavaBeans</a:t>
            </a:r>
          </a:p>
          <a:p>
            <a:r>
              <a:rPr lang="en-US" sz="2800" dirty="0" smtClean="0"/>
              <a:t>Following JSP action elements are required to use Java bean in a JSP file.</a:t>
            </a:r>
          </a:p>
          <a:p>
            <a:pPr lvl="1"/>
            <a:r>
              <a:rPr lang="en-US" sz="2600" b="1" dirty="0" smtClean="0"/>
              <a:t>&lt;</a:t>
            </a:r>
            <a:r>
              <a:rPr lang="en-US" sz="2600" b="1" dirty="0" err="1" smtClean="0"/>
              <a:t>jsp:useBean</a:t>
            </a:r>
            <a:r>
              <a:rPr lang="en-US" sz="2600" b="1" dirty="0" smtClean="0"/>
              <a:t>&gt;</a:t>
            </a:r>
          </a:p>
          <a:p>
            <a:pPr lvl="1"/>
            <a:r>
              <a:rPr lang="en-US" sz="2600" b="1" dirty="0" smtClean="0"/>
              <a:t>&lt;</a:t>
            </a:r>
            <a:r>
              <a:rPr lang="en-US" sz="2600" b="1" dirty="0" err="1" smtClean="0"/>
              <a:t>jsp:getProperty</a:t>
            </a:r>
            <a:r>
              <a:rPr lang="en-US" sz="2600" b="1" dirty="0" smtClean="0"/>
              <a:t>&gt;</a:t>
            </a:r>
          </a:p>
          <a:p>
            <a:pPr lvl="1"/>
            <a:r>
              <a:rPr lang="en-US" sz="2600" b="1" dirty="0" smtClean="0"/>
              <a:t>&lt;</a:t>
            </a:r>
            <a:r>
              <a:rPr lang="en-US" sz="2600" b="1" dirty="0" err="1" smtClean="0"/>
              <a:t>jsp:setProperty</a:t>
            </a:r>
            <a:r>
              <a:rPr lang="en-US" sz="2600" b="1" dirty="0" smtClean="0"/>
              <a:t>&gt;</a:t>
            </a:r>
            <a:endParaRPr lang="en-US" sz="2600" dirty="0" smtClean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pPr>
              <a:buNone/>
            </a:pP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2852"/>
            <a:ext cx="8839200" cy="657229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600" b="1" dirty="0" smtClean="0">
                <a:solidFill>
                  <a:srgbClr val="C00000"/>
                </a:solidFill>
              </a:rPr>
              <a:t>Load Java bean inside a JSP :</a:t>
            </a:r>
          </a:p>
          <a:p>
            <a:r>
              <a:rPr lang="en-US" sz="2600" dirty="0" smtClean="0"/>
              <a:t>We need to use </a:t>
            </a:r>
            <a:r>
              <a:rPr lang="en-US" sz="2600" b="1" dirty="0" smtClean="0"/>
              <a:t>&lt;</a:t>
            </a:r>
            <a:r>
              <a:rPr lang="en-US" sz="2600" b="1" dirty="0" err="1" smtClean="0"/>
              <a:t>jsp:useBean</a:t>
            </a:r>
            <a:r>
              <a:rPr lang="en-US" sz="2600" b="1" dirty="0" smtClean="0"/>
              <a:t>&gt;</a:t>
            </a:r>
            <a:r>
              <a:rPr lang="en-US" sz="2600" dirty="0" smtClean="0"/>
              <a:t> tag to load a bean into JSP.</a:t>
            </a:r>
          </a:p>
          <a:p>
            <a:r>
              <a:rPr lang="en-US" sz="2600" dirty="0" smtClean="0"/>
              <a:t>The basic syntax is given below:</a:t>
            </a:r>
          </a:p>
          <a:p>
            <a:pPr>
              <a:buNone/>
            </a:pPr>
            <a:r>
              <a:rPr lang="en-US" sz="2600" b="1" dirty="0" smtClean="0"/>
              <a:t>		&lt;</a:t>
            </a:r>
            <a:r>
              <a:rPr lang="en-US" sz="2600" b="1" dirty="0" err="1" smtClean="0"/>
              <a:t>jsp:useBean</a:t>
            </a:r>
            <a:r>
              <a:rPr lang="en-US" sz="2600" b="1" dirty="0" smtClean="0"/>
              <a:t> id=“</a:t>
            </a:r>
            <a:r>
              <a:rPr lang="en-US" sz="2600" b="1" dirty="0" err="1" smtClean="0"/>
              <a:t>objname</a:t>
            </a:r>
            <a:r>
              <a:rPr lang="en-US" sz="2600" b="1" dirty="0" smtClean="0"/>
              <a:t>" class=“</a:t>
            </a:r>
            <a:r>
              <a:rPr lang="en-US" sz="2600" b="1" dirty="0" err="1" smtClean="0"/>
              <a:t>ClassName</a:t>
            </a:r>
            <a:r>
              <a:rPr lang="en-US" sz="2600" b="1" dirty="0" smtClean="0"/>
              <a:t>" /&gt;</a:t>
            </a:r>
            <a:endParaRPr lang="en-US" sz="2600" dirty="0" smtClean="0"/>
          </a:p>
          <a:p>
            <a:pPr>
              <a:buNone/>
            </a:pPr>
            <a:r>
              <a:rPr lang="en-US" sz="2600" b="1" dirty="0" smtClean="0">
                <a:solidFill>
                  <a:srgbClr val="C00000"/>
                </a:solidFill>
              </a:rPr>
              <a:t>Getting the Properties of the Bean :</a:t>
            </a:r>
          </a:p>
          <a:p>
            <a:r>
              <a:rPr lang="en-US" sz="2600" dirty="0" smtClean="0"/>
              <a:t>After the bean gets loaded into the page, the properties can be accessed by using the </a:t>
            </a:r>
            <a:r>
              <a:rPr lang="en-US" sz="2600" b="1" dirty="0" smtClean="0"/>
              <a:t>&lt;</a:t>
            </a:r>
            <a:r>
              <a:rPr lang="en-US" sz="2600" b="1" dirty="0" err="1" smtClean="0"/>
              <a:t>jsp:getProperty</a:t>
            </a:r>
            <a:r>
              <a:rPr lang="en-US" sz="2600" b="1" dirty="0" smtClean="0"/>
              <a:t>&gt;</a:t>
            </a:r>
            <a:r>
              <a:rPr lang="en-US" sz="2600" dirty="0" smtClean="0"/>
              <a:t> action element.</a:t>
            </a:r>
          </a:p>
          <a:p>
            <a:r>
              <a:rPr lang="en-US" sz="2600" dirty="0" smtClean="0"/>
              <a:t>The basic syntax is given below:</a:t>
            </a:r>
          </a:p>
          <a:p>
            <a:pPr>
              <a:buNone/>
            </a:pPr>
            <a:r>
              <a:rPr lang="en-US" sz="2500" b="1" dirty="0" smtClean="0"/>
              <a:t>&lt;</a:t>
            </a:r>
            <a:r>
              <a:rPr lang="en-US" sz="2500" b="1" dirty="0" err="1" smtClean="0"/>
              <a:t>jsp:getProperty</a:t>
            </a:r>
            <a:r>
              <a:rPr lang="en-US" sz="2500" b="1" dirty="0" smtClean="0"/>
              <a:t> name=“</a:t>
            </a:r>
            <a:r>
              <a:rPr lang="en-US" sz="2500" b="1" dirty="0" err="1" smtClean="0"/>
              <a:t>objname</a:t>
            </a:r>
            <a:r>
              <a:rPr lang="en-US" sz="2500" b="1" dirty="0" smtClean="0"/>
              <a:t>“ property=“</a:t>
            </a:r>
            <a:r>
              <a:rPr lang="en-US" sz="2500" b="1" dirty="0" err="1" smtClean="0"/>
              <a:t>propertyname</a:t>
            </a:r>
            <a:r>
              <a:rPr lang="en-US" sz="2500" b="1" dirty="0" smtClean="0"/>
              <a:t>"/&gt;</a:t>
            </a:r>
            <a:endParaRPr lang="en-US" sz="2500" dirty="0" smtClean="0"/>
          </a:p>
          <a:p>
            <a:pPr>
              <a:buNone/>
            </a:pPr>
            <a:r>
              <a:rPr lang="en-US" sz="2600" b="1" dirty="0" smtClean="0">
                <a:solidFill>
                  <a:srgbClr val="C00000"/>
                </a:solidFill>
              </a:rPr>
              <a:t>Setting the Properties of the Bean :</a:t>
            </a:r>
          </a:p>
          <a:p>
            <a:r>
              <a:rPr lang="en-US" sz="2600" dirty="0" smtClean="0"/>
              <a:t>To modify (or) assign value to any variable of the bean object the </a:t>
            </a:r>
            <a:r>
              <a:rPr lang="en-US" sz="2600" b="1" dirty="0" smtClean="0"/>
              <a:t>&lt;</a:t>
            </a:r>
            <a:r>
              <a:rPr lang="en-US" sz="2600" b="1" dirty="0" err="1" smtClean="0"/>
              <a:t>jsp:setProperty</a:t>
            </a:r>
            <a:r>
              <a:rPr lang="en-US" sz="2600" b="1" dirty="0" smtClean="0"/>
              <a:t>&gt;</a:t>
            </a:r>
            <a:r>
              <a:rPr lang="en-US" sz="2600" dirty="0" smtClean="0"/>
              <a:t> action element is used .</a:t>
            </a:r>
          </a:p>
          <a:p>
            <a:r>
              <a:rPr lang="en-US" sz="2800" dirty="0" smtClean="0"/>
              <a:t>The basic syntax is as below</a:t>
            </a:r>
          </a:p>
          <a:p>
            <a:pPr>
              <a:buNone/>
            </a:pPr>
            <a:r>
              <a:rPr lang="en-US" sz="2600" b="1" dirty="0" smtClean="0"/>
              <a:t>	&lt;</a:t>
            </a:r>
            <a:r>
              <a:rPr lang="en-US" sz="2600" b="1" dirty="0" err="1" smtClean="0"/>
              <a:t>jsp:setProperty</a:t>
            </a:r>
            <a:r>
              <a:rPr lang="en-US" sz="2600" b="1" dirty="0" smtClean="0"/>
              <a:t> name=“</a:t>
            </a:r>
            <a:r>
              <a:rPr lang="en-US" sz="2600" b="1" dirty="0" err="1" smtClean="0"/>
              <a:t>objname</a:t>
            </a:r>
            <a:r>
              <a:rPr lang="en-US" sz="2600" b="1" dirty="0" smtClean="0"/>
              <a:t>" property="name" value=“</a:t>
            </a:r>
            <a:r>
              <a:rPr lang="en-US" sz="2600" b="1" dirty="0" err="1" smtClean="0"/>
              <a:t>anyvalue</a:t>
            </a:r>
            <a:r>
              <a:rPr lang="en-US" sz="2600" b="1" dirty="0" smtClean="0"/>
              <a:t>"/&gt;</a:t>
            </a:r>
            <a:endParaRPr lang="en-US" sz="2600" dirty="0" smtClean="0"/>
          </a:p>
          <a:p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2852"/>
            <a:ext cx="8839200" cy="657229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2600" b="1" dirty="0" smtClean="0"/>
              <a:t>Example:</a:t>
            </a:r>
            <a:r>
              <a:rPr lang="en-US" sz="2600" dirty="0" smtClean="0"/>
              <a:t>  	“</a:t>
            </a:r>
            <a:r>
              <a:rPr lang="en-US" sz="2400" b="1" dirty="0" smtClean="0">
                <a:solidFill>
                  <a:srgbClr val="FF0000"/>
                </a:solidFill>
              </a:rPr>
              <a:t>Employee.java</a:t>
            </a:r>
            <a:r>
              <a:rPr lang="en-US" sz="2400" b="1" dirty="0" smtClean="0"/>
              <a:t>”</a:t>
            </a:r>
            <a:endParaRPr lang="en-US" sz="2600" dirty="0" smtClean="0"/>
          </a:p>
          <a:p>
            <a:pPr>
              <a:buNone/>
            </a:pPr>
            <a:r>
              <a:rPr lang="en-US" sz="2600" b="1" dirty="0" smtClean="0"/>
              <a:t>Step 1: Create Java Bean </a:t>
            </a:r>
          </a:p>
          <a:p>
            <a:pPr>
              <a:buNone/>
            </a:pPr>
            <a:r>
              <a:rPr lang="en-US" sz="2800" dirty="0" smtClean="0"/>
              <a:t>package </a:t>
            </a:r>
            <a:r>
              <a:rPr lang="en-US" sz="2800" b="1" dirty="0" smtClean="0"/>
              <a:t>college</a:t>
            </a:r>
            <a:r>
              <a:rPr lang="en-US" sz="2800" dirty="0" smtClean="0"/>
              <a:t>;</a:t>
            </a:r>
          </a:p>
          <a:p>
            <a:pPr>
              <a:buNone/>
            </a:pPr>
            <a:r>
              <a:rPr lang="en-US" sz="2800" dirty="0" smtClean="0"/>
              <a:t>public class </a:t>
            </a:r>
            <a:r>
              <a:rPr lang="en-US" sz="2800" b="1" dirty="0" smtClean="0"/>
              <a:t>Employee</a:t>
            </a:r>
            <a:r>
              <a:rPr lang="en-US" sz="2800" dirty="0" smtClean="0"/>
              <a:t> {</a:t>
            </a:r>
          </a:p>
          <a:p>
            <a:pPr>
              <a:buNone/>
            </a:pPr>
            <a:r>
              <a:rPr lang="en-US" sz="2800" dirty="0" smtClean="0"/>
              <a:t>    private String </a:t>
            </a:r>
            <a:r>
              <a:rPr lang="en-US" sz="2800" b="1" dirty="0" smtClean="0"/>
              <a:t>name</a:t>
            </a:r>
            <a:r>
              <a:rPr lang="en-US" sz="2800" dirty="0" smtClean="0"/>
              <a:t> = "</a:t>
            </a:r>
            <a:r>
              <a:rPr lang="en-US" sz="2800" dirty="0" err="1" smtClean="0"/>
              <a:t>Madhu</a:t>
            </a:r>
            <a:r>
              <a:rPr lang="en-US" sz="2800" dirty="0" smtClean="0"/>
              <a:t>";</a:t>
            </a:r>
          </a:p>
          <a:p>
            <a:pPr>
              <a:buNone/>
            </a:pPr>
            <a:r>
              <a:rPr lang="en-US" sz="2800" dirty="0" smtClean="0"/>
              <a:t>    private String </a:t>
            </a:r>
            <a:r>
              <a:rPr lang="en-US" sz="2800" b="1" dirty="0" smtClean="0"/>
              <a:t>department </a:t>
            </a:r>
            <a:r>
              <a:rPr lang="en-US" sz="2800" dirty="0" smtClean="0"/>
              <a:t>= "CSE";</a:t>
            </a:r>
          </a:p>
          <a:p>
            <a:pPr>
              <a:buNone/>
            </a:pPr>
            <a:r>
              <a:rPr lang="en-US" sz="2800" dirty="0" smtClean="0"/>
              <a:t>    public String </a:t>
            </a:r>
            <a:r>
              <a:rPr lang="en-US" sz="2800" b="1" dirty="0" err="1" smtClean="0"/>
              <a:t>getName</a:t>
            </a:r>
            <a:r>
              <a:rPr lang="en-US" sz="2800" b="1" dirty="0" smtClean="0"/>
              <a:t>() </a:t>
            </a:r>
            <a:r>
              <a:rPr lang="en-US" sz="2800" dirty="0" smtClean="0"/>
              <a:t>{</a:t>
            </a:r>
          </a:p>
          <a:p>
            <a:pPr>
              <a:buNone/>
            </a:pPr>
            <a:r>
              <a:rPr lang="en-US" sz="2800" dirty="0" smtClean="0"/>
              <a:t>        return name;</a:t>
            </a:r>
          </a:p>
          <a:p>
            <a:pPr>
              <a:buNone/>
            </a:pPr>
            <a:r>
              <a:rPr lang="en-US" sz="2800" dirty="0" smtClean="0"/>
              <a:t>    }</a:t>
            </a:r>
          </a:p>
          <a:p>
            <a:pPr>
              <a:buNone/>
            </a:pPr>
            <a:r>
              <a:rPr lang="en-US" sz="2800" dirty="0" smtClean="0"/>
              <a:t>    public void </a:t>
            </a:r>
            <a:r>
              <a:rPr lang="en-US" sz="2800" b="1" dirty="0" err="1" smtClean="0"/>
              <a:t>setName</a:t>
            </a:r>
            <a:r>
              <a:rPr lang="en-US" sz="2800" b="1" dirty="0" smtClean="0"/>
              <a:t>(String name) </a:t>
            </a:r>
            <a:r>
              <a:rPr lang="en-US" sz="2800" dirty="0" smtClean="0"/>
              <a:t>{</a:t>
            </a:r>
          </a:p>
          <a:p>
            <a:pPr>
              <a:buNone/>
            </a:pPr>
            <a:r>
              <a:rPr lang="en-US" sz="2800" dirty="0" smtClean="0"/>
              <a:t>        this.name = name;</a:t>
            </a:r>
          </a:p>
          <a:p>
            <a:pPr>
              <a:buNone/>
            </a:pPr>
            <a:r>
              <a:rPr lang="en-US" sz="2800" dirty="0" smtClean="0"/>
              <a:t>    }</a:t>
            </a:r>
          </a:p>
          <a:p>
            <a:pPr>
              <a:buNone/>
            </a:pPr>
            <a:r>
              <a:rPr lang="en-US" sz="2800" dirty="0" smtClean="0"/>
              <a:t>    public String </a:t>
            </a:r>
            <a:r>
              <a:rPr lang="en-US" sz="2800" b="1" dirty="0" err="1" smtClean="0"/>
              <a:t>getDepartment</a:t>
            </a:r>
            <a:r>
              <a:rPr lang="en-US" sz="2800" b="1" dirty="0" smtClean="0"/>
              <a:t>() </a:t>
            </a:r>
            <a:r>
              <a:rPr lang="en-US" sz="2800" dirty="0" smtClean="0"/>
              <a:t>{</a:t>
            </a:r>
          </a:p>
          <a:p>
            <a:pPr>
              <a:buNone/>
            </a:pPr>
            <a:r>
              <a:rPr lang="en-US" sz="2800" dirty="0" smtClean="0"/>
              <a:t>        return department;</a:t>
            </a:r>
          </a:p>
          <a:p>
            <a:pPr>
              <a:buNone/>
            </a:pPr>
            <a:r>
              <a:rPr lang="en-US" sz="2800" dirty="0" smtClean="0"/>
              <a:t>    }</a:t>
            </a:r>
          </a:p>
          <a:p>
            <a:pPr>
              <a:buNone/>
            </a:pPr>
            <a:r>
              <a:rPr lang="en-US" sz="2800" dirty="0" smtClean="0"/>
              <a:t>    public void </a:t>
            </a:r>
            <a:r>
              <a:rPr lang="en-US" sz="2800" b="1" dirty="0" err="1" smtClean="0"/>
              <a:t>setDepartment</a:t>
            </a:r>
            <a:r>
              <a:rPr lang="en-US" sz="2800" b="1" dirty="0" smtClean="0"/>
              <a:t>(String department) </a:t>
            </a:r>
            <a:r>
              <a:rPr lang="en-US" sz="2800" dirty="0" smtClean="0"/>
              <a:t>{</a:t>
            </a:r>
          </a:p>
          <a:p>
            <a:pPr>
              <a:buNone/>
            </a:pPr>
            <a:r>
              <a:rPr lang="en-US" sz="2800" dirty="0" smtClean="0"/>
              <a:t>        </a:t>
            </a:r>
            <a:r>
              <a:rPr lang="en-US" sz="2800" dirty="0" err="1" smtClean="0"/>
              <a:t>this.department</a:t>
            </a:r>
            <a:r>
              <a:rPr lang="en-US" sz="2800" dirty="0" smtClean="0"/>
              <a:t> = department;</a:t>
            </a:r>
          </a:p>
          <a:p>
            <a:pPr>
              <a:buNone/>
            </a:pPr>
            <a:r>
              <a:rPr lang="en-US" sz="2800" dirty="0" smtClean="0"/>
              <a:t>    }</a:t>
            </a:r>
          </a:p>
          <a:p>
            <a:pPr>
              <a:buNone/>
            </a:pPr>
            <a:r>
              <a:rPr lang="en-US" sz="2800" dirty="0" smtClean="0"/>
              <a:t>}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52"/>
            <a:ext cx="9001156" cy="65722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/>
              <a:t>Example:</a:t>
            </a:r>
            <a:r>
              <a:rPr lang="en-US" sz="2000" dirty="0" smtClean="0"/>
              <a:t>  	“</a:t>
            </a:r>
            <a:r>
              <a:rPr lang="en-US" sz="2000" b="1" dirty="0" smtClean="0">
                <a:solidFill>
                  <a:srgbClr val="FF0000"/>
                </a:solidFill>
              </a:rPr>
              <a:t>jbeandemo.jsp</a:t>
            </a:r>
            <a:r>
              <a:rPr lang="en-US" sz="2000" b="1" dirty="0" smtClean="0"/>
              <a:t>”</a:t>
            </a:r>
            <a:endParaRPr lang="en-US" sz="2000" dirty="0" smtClean="0"/>
          </a:p>
          <a:p>
            <a:pPr>
              <a:buNone/>
            </a:pPr>
            <a:r>
              <a:rPr lang="en-US" sz="2000" b="1" dirty="0" smtClean="0"/>
              <a:t>Step 2: Create JSP  </a:t>
            </a:r>
          </a:p>
          <a:p>
            <a:pPr>
              <a:buNone/>
            </a:pPr>
            <a:r>
              <a:rPr lang="en-US" sz="2100" dirty="0" smtClean="0"/>
              <a:t>&lt;html&gt;</a:t>
            </a:r>
          </a:p>
          <a:p>
            <a:pPr>
              <a:buNone/>
            </a:pPr>
            <a:r>
              <a:rPr lang="en-US" sz="2100" dirty="0" smtClean="0"/>
              <a:t>&lt;head&gt; &lt;title&gt; Java Bean Demo&lt;/title&gt;&lt;/head&gt;</a:t>
            </a:r>
          </a:p>
          <a:p>
            <a:pPr>
              <a:buNone/>
            </a:pPr>
            <a:r>
              <a:rPr lang="en-US" sz="2100" dirty="0" smtClean="0"/>
              <a:t>&lt;body&gt;</a:t>
            </a:r>
          </a:p>
          <a:p>
            <a:pPr>
              <a:buNone/>
            </a:pPr>
            <a:r>
              <a:rPr lang="en-US" sz="2100" b="1" dirty="0" smtClean="0"/>
              <a:t>&lt;</a:t>
            </a:r>
            <a:r>
              <a:rPr lang="en-US" sz="2100" b="1" dirty="0" err="1" smtClean="0"/>
              <a:t>jsp:useBean</a:t>
            </a:r>
            <a:r>
              <a:rPr lang="en-US" sz="2100" b="1" dirty="0" smtClean="0"/>
              <a:t> id="</a:t>
            </a:r>
            <a:r>
              <a:rPr lang="en-US" sz="2100" b="1" dirty="0" smtClean="0">
                <a:solidFill>
                  <a:srgbClr val="0070C0"/>
                </a:solidFill>
              </a:rPr>
              <a:t>employee</a:t>
            </a:r>
            <a:r>
              <a:rPr lang="en-US" sz="2100" b="1" dirty="0" smtClean="0"/>
              <a:t>" class="</a:t>
            </a:r>
            <a:r>
              <a:rPr lang="en-US" sz="2100" b="1" dirty="0" err="1" smtClean="0">
                <a:solidFill>
                  <a:srgbClr val="FF0000"/>
                </a:solidFill>
              </a:rPr>
              <a:t>college.Employee</a:t>
            </a:r>
            <a:r>
              <a:rPr lang="en-US" sz="2100" b="1" dirty="0" smtClean="0"/>
              <a:t>" /&gt;</a:t>
            </a:r>
          </a:p>
          <a:p>
            <a:pPr>
              <a:buNone/>
            </a:pPr>
            <a:r>
              <a:rPr lang="en-US" sz="2100" dirty="0" smtClean="0"/>
              <a:t>&lt;h2&gt;Old Employee details &lt;/h2&gt;</a:t>
            </a:r>
          </a:p>
          <a:p>
            <a:pPr>
              <a:buNone/>
            </a:pPr>
            <a:r>
              <a:rPr lang="en-US" sz="2100" dirty="0" smtClean="0"/>
              <a:t>Name: </a:t>
            </a:r>
            <a:r>
              <a:rPr lang="en-US" sz="2100" b="1" dirty="0" smtClean="0"/>
              <a:t>&lt;</a:t>
            </a:r>
            <a:r>
              <a:rPr lang="en-US" sz="2100" b="1" dirty="0" err="1" smtClean="0"/>
              <a:t>jsp:getProperty</a:t>
            </a:r>
            <a:r>
              <a:rPr lang="en-US" sz="2100" b="1" dirty="0" smtClean="0"/>
              <a:t> name="</a:t>
            </a:r>
            <a:r>
              <a:rPr lang="en-US" sz="2100" b="1" dirty="0" smtClean="0">
                <a:solidFill>
                  <a:srgbClr val="0070C0"/>
                </a:solidFill>
              </a:rPr>
              <a:t>employee</a:t>
            </a:r>
            <a:r>
              <a:rPr lang="en-US" sz="2100" b="1" dirty="0" smtClean="0"/>
              <a:t>" property="name" /&gt;</a:t>
            </a:r>
            <a:r>
              <a:rPr lang="en-US" sz="2100" dirty="0" smtClean="0"/>
              <a:t>&lt;</a:t>
            </a:r>
            <a:r>
              <a:rPr lang="en-US" sz="2100" dirty="0" err="1" smtClean="0"/>
              <a:t>br</a:t>
            </a:r>
            <a:r>
              <a:rPr lang="en-US" sz="2100" dirty="0" smtClean="0"/>
              <a:t>/&gt;</a:t>
            </a:r>
          </a:p>
          <a:p>
            <a:pPr>
              <a:buNone/>
            </a:pPr>
            <a:r>
              <a:rPr lang="en-US" sz="2100" dirty="0" smtClean="0"/>
              <a:t>Department :</a:t>
            </a:r>
            <a:r>
              <a:rPr lang="en-US" sz="2100" b="1" dirty="0" smtClean="0"/>
              <a:t>&lt;</a:t>
            </a:r>
            <a:r>
              <a:rPr lang="en-US" sz="2100" b="1" dirty="0" err="1" smtClean="0"/>
              <a:t>jsp:getProperty</a:t>
            </a:r>
            <a:r>
              <a:rPr lang="en-US" sz="2100" b="1" dirty="0" smtClean="0"/>
              <a:t> name="</a:t>
            </a:r>
            <a:r>
              <a:rPr lang="en-US" sz="2100" b="1" dirty="0" smtClean="0">
                <a:solidFill>
                  <a:srgbClr val="0070C0"/>
                </a:solidFill>
              </a:rPr>
              <a:t>employee</a:t>
            </a:r>
            <a:r>
              <a:rPr lang="en-US" sz="2100" b="1" dirty="0" smtClean="0"/>
              <a:t>" property="department" /&gt;</a:t>
            </a:r>
          </a:p>
          <a:p>
            <a:pPr>
              <a:buNone/>
            </a:pPr>
            <a:r>
              <a:rPr lang="en-US" sz="2100" b="1" dirty="0" smtClean="0"/>
              <a:t>&lt;</a:t>
            </a:r>
            <a:r>
              <a:rPr lang="en-US" sz="2100" b="1" dirty="0" err="1" smtClean="0"/>
              <a:t>jsp:setProperty</a:t>
            </a:r>
            <a:r>
              <a:rPr lang="en-US" sz="2100" b="1" dirty="0" smtClean="0"/>
              <a:t> name="</a:t>
            </a:r>
            <a:r>
              <a:rPr lang="en-US" sz="2100" b="1" dirty="0" smtClean="0">
                <a:solidFill>
                  <a:srgbClr val="0070C0"/>
                </a:solidFill>
              </a:rPr>
              <a:t>employee</a:t>
            </a:r>
            <a:r>
              <a:rPr lang="en-US" sz="2100" b="1" dirty="0" smtClean="0"/>
              <a:t>" property="name" value="</a:t>
            </a:r>
            <a:r>
              <a:rPr lang="en-US" sz="2100" b="1" dirty="0" err="1" smtClean="0"/>
              <a:t>Durga</a:t>
            </a:r>
            <a:r>
              <a:rPr lang="en-US" sz="2100" b="1" dirty="0" smtClean="0"/>
              <a:t>" /&gt;</a:t>
            </a:r>
          </a:p>
          <a:p>
            <a:pPr>
              <a:buNone/>
            </a:pPr>
            <a:r>
              <a:rPr lang="en-US" sz="2100" b="1" dirty="0" smtClean="0"/>
              <a:t>&lt;</a:t>
            </a:r>
            <a:r>
              <a:rPr lang="en-US" sz="2100" b="1" dirty="0" err="1" smtClean="0"/>
              <a:t>jsp:setProperty</a:t>
            </a:r>
            <a:r>
              <a:rPr lang="en-US" sz="2100" b="1" dirty="0" smtClean="0"/>
              <a:t> name="</a:t>
            </a:r>
            <a:r>
              <a:rPr lang="en-US" sz="2100" b="1" dirty="0" smtClean="0">
                <a:solidFill>
                  <a:srgbClr val="0070C0"/>
                </a:solidFill>
              </a:rPr>
              <a:t>employee</a:t>
            </a:r>
            <a:r>
              <a:rPr lang="en-US" sz="2100" b="1" dirty="0" smtClean="0"/>
              <a:t>" property="department" value="CSE" /&gt;</a:t>
            </a:r>
          </a:p>
          <a:p>
            <a:pPr>
              <a:buNone/>
            </a:pPr>
            <a:r>
              <a:rPr lang="en-US" sz="2100" dirty="0" smtClean="0"/>
              <a:t>&lt;h2&gt; New Employee details &lt;/h2&gt;</a:t>
            </a:r>
          </a:p>
          <a:p>
            <a:pPr>
              <a:buNone/>
            </a:pPr>
            <a:r>
              <a:rPr lang="en-US" sz="2100" dirty="0" smtClean="0"/>
              <a:t>Name:</a:t>
            </a:r>
            <a:r>
              <a:rPr lang="en-US" sz="2100" b="1" dirty="0" smtClean="0"/>
              <a:t>&lt;</a:t>
            </a:r>
            <a:r>
              <a:rPr lang="en-US" sz="2100" b="1" dirty="0" err="1" smtClean="0"/>
              <a:t>jsp:getProperty</a:t>
            </a:r>
            <a:r>
              <a:rPr lang="en-US" sz="2100" b="1" dirty="0" smtClean="0"/>
              <a:t> name="</a:t>
            </a:r>
            <a:r>
              <a:rPr lang="en-US" sz="2100" b="1" dirty="0" smtClean="0">
                <a:solidFill>
                  <a:srgbClr val="0070C0"/>
                </a:solidFill>
              </a:rPr>
              <a:t>employee</a:t>
            </a:r>
            <a:r>
              <a:rPr lang="en-US" sz="2100" b="1" dirty="0" smtClean="0"/>
              <a:t>" property="name" /&gt;</a:t>
            </a:r>
            <a:r>
              <a:rPr lang="en-US" sz="2100" dirty="0" smtClean="0"/>
              <a:t>&lt;</a:t>
            </a:r>
            <a:r>
              <a:rPr lang="en-US" sz="2100" dirty="0" err="1" smtClean="0"/>
              <a:t>br</a:t>
            </a:r>
            <a:r>
              <a:rPr lang="en-US" sz="2100" dirty="0" smtClean="0"/>
              <a:t>/&gt;</a:t>
            </a:r>
          </a:p>
          <a:p>
            <a:pPr>
              <a:buNone/>
            </a:pPr>
            <a:r>
              <a:rPr lang="en-US" sz="2100" dirty="0" smtClean="0"/>
              <a:t>Department :</a:t>
            </a:r>
            <a:r>
              <a:rPr lang="en-US" sz="2100" b="1" dirty="0" smtClean="0"/>
              <a:t>&lt;</a:t>
            </a:r>
            <a:r>
              <a:rPr lang="en-US" sz="2100" b="1" dirty="0" err="1" smtClean="0"/>
              <a:t>jsp:getProperty</a:t>
            </a:r>
            <a:r>
              <a:rPr lang="en-US" sz="2100" b="1" dirty="0" smtClean="0"/>
              <a:t> name="</a:t>
            </a:r>
            <a:r>
              <a:rPr lang="en-US" sz="2100" b="1" dirty="0" smtClean="0">
                <a:solidFill>
                  <a:srgbClr val="0070C0"/>
                </a:solidFill>
              </a:rPr>
              <a:t>employee</a:t>
            </a:r>
            <a:r>
              <a:rPr lang="en-US" sz="2100" b="1" dirty="0" smtClean="0"/>
              <a:t>" property="department" /&gt;</a:t>
            </a:r>
          </a:p>
          <a:p>
            <a:pPr>
              <a:buNone/>
            </a:pPr>
            <a:r>
              <a:rPr lang="en-US" sz="2100" dirty="0" smtClean="0"/>
              <a:t>&lt;/body&gt;</a:t>
            </a:r>
          </a:p>
          <a:p>
            <a:pPr>
              <a:buNone/>
            </a:pPr>
            <a:r>
              <a:rPr lang="en-US" sz="2100" dirty="0" smtClean="0"/>
              <a:t>&lt;/html&gt;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2852"/>
            <a:ext cx="8839200" cy="65722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600" b="1" dirty="0" smtClean="0"/>
              <a:t>Step 3: Create Folder Structure </a:t>
            </a:r>
          </a:p>
          <a:p>
            <a:pPr>
              <a:buNone/>
            </a:pPr>
            <a:endParaRPr lang="en-US" sz="26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1071538" y="785794"/>
            <a:ext cx="2000264" cy="92869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b="1" dirty="0" smtClean="0"/>
              <a:t>webapps</a:t>
            </a:r>
            <a:endParaRPr lang="en-US" sz="2200" b="1" dirty="0"/>
          </a:p>
        </p:txBody>
      </p:sp>
      <p:sp>
        <p:nvSpPr>
          <p:cNvPr id="5" name="Rectangle 4"/>
          <p:cNvSpPr/>
          <p:nvPr/>
        </p:nvSpPr>
        <p:spPr>
          <a:xfrm>
            <a:off x="3428992" y="2071678"/>
            <a:ext cx="2000264" cy="8572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WEB-INF</a:t>
            </a:r>
          </a:p>
        </p:txBody>
      </p:sp>
      <p:sp>
        <p:nvSpPr>
          <p:cNvPr id="6" name="Rectangle 5"/>
          <p:cNvSpPr/>
          <p:nvPr/>
        </p:nvSpPr>
        <p:spPr>
          <a:xfrm>
            <a:off x="5214942" y="3429000"/>
            <a:ext cx="2000264" cy="64294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 smtClean="0"/>
          </a:p>
          <a:p>
            <a:pPr algn="ctr"/>
            <a:r>
              <a:rPr lang="en-US" sz="2000" b="1" dirty="0" smtClean="0"/>
              <a:t>classes</a:t>
            </a:r>
          </a:p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214942" y="5357826"/>
            <a:ext cx="2000264" cy="57150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200" b="1" dirty="0" smtClean="0"/>
          </a:p>
          <a:p>
            <a:pPr algn="ctr"/>
            <a:r>
              <a:rPr lang="en-US" sz="2200" b="1" dirty="0" smtClean="0"/>
              <a:t>lib</a:t>
            </a:r>
          </a:p>
          <a:p>
            <a:pPr algn="ctr"/>
            <a:endParaRPr lang="en-US" dirty="0"/>
          </a:p>
        </p:txBody>
      </p:sp>
      <p:cxnSp>
        <p:nvCxnSpPr>
          <p:cNvPr id="9" name="Straight Connector 8"/>
          <p:cNvCxnSpPr>
            <a:stCxn id="4" idx="2"/>
          </p:cNvCxnSpPr>
          <p:nvPr/>
        </p:nvCxnSpPr>
        <p:spPr>
          <a:xfrm rot="5400000">
            <a:off x="-214346" y="4000504"/>
            <a:ext cx="4572032" cy="1588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071670" y="2500306"/>
            <a:ext cx="1357322" cy="1588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3072596" y="4286256"/>
            <a:ext cx="2713850" cy="794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endCxn id="7" idx="1"/>
          </p:cNvCxnSpPr>
          <p:nvPr/>
        </p:nvCxnSpPr>
        <p:spPr>
          <a:xfrm>
            <a:off x="4429124" y="5643578"/>
            <a:ext cx="785818" cy="1588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6001157" y="4285859"/>
            <a:ext cx="428628" cy="794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4429124" y="3786190"/>
            <a:ext cx="785818" cy="1588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215074" y="4500570"/>
            <a:ext cx="785818" cy="1588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4429124" y="5000636"/>
            <a:ext cx="785818" cy="1588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2071670" y="5000636"/>
            <a:ext cx="785818" cy="1588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2071670" y="6284932"/>
            <a:ext cx="785818" cy="1588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7000892" y="4286256"/>
            <a:ext cx="150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Class Files</a:t>
            </a:r>
            <a:endParaRPr lang="en-US" sz="20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5214942" y="4786322"/>
            <a:ext cx="150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web.xml file</a:t>
            </a:r>
            <a:endParaRPr lang="en-US" sz="20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2857488" y="4786322"/>
            <a:ext cx="150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JSP Files</a:t>
            </a:r>
            <a:endParaRPr lang="en-US" sz="20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2786050" y="6072206"/>
            <a:ext cx="4643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Static Resources(</a:t>
            </a:r>
            <a:r>
              <a:rPr lang="en-US" sz="2000" b="1" dirty="0" err="1" smtClean="0"/>
              <a:t>HTML,css,images</a:t>
            </a:r>
            <a:r>
              <a:rPr lang="en-US" sz="2000" b="1" dirty="0" smtClean="0"/>
              <a:t>..)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51" grpId="0"/>
      <p:bldP spid="52" grpId="0"/>
      <p:bldP spid="53" grpId="0"/>
      <p:bldP spid="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2852"/>
            <a:ext cx="8839200" cy="65722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600" b="1" dirty="0" smtClean="0"/>
              <a:t>Execution Procedure:</a:t>
            </a:r>
          </a:p>
          <a:p>
            <a:pPr>
              <a:buNone/>
            </a:pPr>
            <a:r>
              <a:rPr lang="en-US" sz="2600" dirty="0" smtClean="0"/>
              <a:t>1.We need to compile </a:t>
            </a:r>
            <a:r>
              <a:rPr lang="en-US" sz="2600" b="1" dirty="0" smtClean="0"/>
              <a:t>Employee.java</a:t>
            </a:r>
            <a:r>
              <a:rPr lang="en-US" sz="2600" dirty="0" smtClean="0"/>
              <a:t> file.</a:t>
            </a:r>
            <a:r>
              <a:rPr lang="en-US" sz="2600" b="1" dirty="0" smtClean="0"/>
              <a:t> </a:t>
            </a:r>
          </a:p>
          <a:p>
            <a:pPr>
              <a:buNone/>
            </a:pPr>
            <a:r>
              <a:rPr lang="en-US" sz="2600" dirty="0" smtClean="0"/>
              <a:t>2.After successful compilation we get package along with class file.</a:t>
            </a:r>
          </a:p>
          <a:p>
            <a:pPr>
              <a:buNone/>
            </a:pPr>
            <a:endParaRPr lang="en-US" sz="2600" dirty="0" smtClean="0"/>
          </a:p>
          <a:p>
            <a:pPr>
              <a:buNone/>
            </a:pPr>
            <a:endParaRPr lang="en-US" sz="2600" dirty="0" smtClean="0"/>
          </a:p>
          <a:p>
            <a:pPr>
              <a:buNone/>
            </a:pPr>
            <a:endParaRPr lang="en-US" sz="2600" dirty="0" smtClean="0"/>
          </a:p>
          <a:p>
            <a:pPr>
              <a:buNone/>
            </a:pPr>
            <a:endParaRPr lang="en-US" sz="2600" dirty="0" smtClean="0"/>
          </a:p>
          <a:p>
            <a:pPr>
              <a:buNone/>
            </a:pPr>
            <a:r>
              <a:rPr lang="en-US" sz="2600" dirty="0" smtClean="0"/>
              <a:t>3.We need to copy </a:t>
            </a:r>
            <a:r>
              <a:rPr lang="en-US" sz="2600" b="1" dirty="0" smtClean="0">
                <a:solidFill>
                  <a:srgbClr val="FF0000"/>
                </a:solidFill>
              </a:rPr>
              <a:t>Employee. class</a:t>
            </a:r>
            <a:r>
              <a:rPr lang="en-US" sz="2600" dirty="0" smtClean="0"/>
              <a:t> along with </a:t>
            </a:r>
            <a:r>
              <a:rPr lang="en-US" sz="2600" b="1" dirty="0" smtClean="0">
                <a:solidFill>
                  <a:srgbClr val="00B050"/>
                </a:solidFill>
              </a:rPr>
              <a:t>college</a:t>
            </a:r>
            <a:r>
              <a:rPr lang="en-US" sz="2600" dirty="0" smtClean="0"/>
              <a:t> package into </a:t>
            </a:r>
            <a:r>
              <a:rPr lang="en-US" sz="2600" b="1" dirty="0" smtClean="0">
                <a:solidFill>
                  <a:srgbClr val="C00000"/>
                </a:solidFill>
              </a:rPr>
              <a:t>classes</a:t>
            </a:r>
            <a:r>
              <a:rPr lang="en-US" sz="2600" dirty="0" smtClean="0"/>
              <a:t> folder which was in </a:t>
            </a:r>
            <a:r>
              <a:rPr lang="en-US" sz="2600" b="1" dirty="0" smtClean="0">
                <a:solidFill>
                  <a:srgbClr val="0070C0"/>
                </a:solidFill>
              </a:rPr>
              <a:t>WEB-INF</a:t>
            </a:r>
            <a:r>
              <a:rPr lang="en-US" sz="2600" dirty="0" smtClean="0"/>
              <a:t> folder.</a:t>
            </a:r>
          </a:p>
          <a:p>
            <a:pPr>
              <a:buNone/>
            </a:pPr>
            <a:r>
              <a:rPr lang="en-US" sz="2600" dirty="0" smtClean="0"/>
              <a:t>4.After copying, We need to execute JSP file(</a:t>
            </a:r>
            <a:r>
              <a:rPr lang="en-US" sz="2800" b="1" dirty="0" smtClean="0">
                <a:solidFill>
                  <a:srgbClr val="FF0000"/>
                </a:solidFill>
              </a:rPr>
              <a:t>jbeandemo.jsp)</a:t>
            </a:r>
            <a:r>
              <a:rPr lang="en-US" sz="2600" dirty="0" smtClean="0"/>
              <a:t> using Tomcat server.</a:t>
            </a:r>
          </a:p>
          <a:p>
            <a:pPr>
              <a:buNone/>
            </a:pPr>
            <a:r>
              <a:rPr lang="en-US" sz="2600" dirty="0" smtClean="0"/>
              <a:t>	i.e., open any browser give following as URL</a:t>
            </a:r>
          </a:p>
          <a:p>
            <a:pPr>
              <a:buNone/>
            </a:pPr>
            <a:r>
              <a:rPr lang="en-US" sz="2600" b="1" dirty="0" smtClean="0"/>
              <a:t>		localhost:8080/</a:t>
            </a:r>
            <a:r>
              <a:rPr lang="en-US" sz="2600" b="1" dirty="0" err="1" smtClean="0"/>
              <a:t>foldername</a:t>
            </a:r>
            <a:r>
              <a:rPr lang="en-US" sz="2600" b="1" dirty="0" smtClean="0"/>
              <a:t>/</a:t>
            </a:r>
            <a:r>
              <a:rPr lang="en-US" sz="2600" b="1" dirty="0" smtClean="0">
                <a:solidFill>
                  <a:srgbClr val="FF0000"/>
                </a:solidFill>
              </a:rPr>
              <a:t>jbeandemo.jsp</a:t>
            </a:r>
          </a:p>
          <a:p>
            <a:pPr>
              <a:buNone/>
            </a:pPr>
            <a:endParaRPr lang="en-US" sz="2600" dirty="0" smtClean="0"/>
          </a:p>
          <a:p>
            <a:pPr>
              <a:buNone/>
            </a:pPr>
            <a:endParaRPr lang="en-US" sz="2600" dirty="0" smtClean="0"/>
          </a:p>
          <a:p>
            <a:pPr>
              <a:buNone/>
            </a:pPr>
            <a:endParaRPr lang="en-US" sz="2600" b="1" dirty="0" smtClean="0"/>
          </a:p>
          <a:p>
            <a:pPr>
              <a:buNone/>
            </a:pPr>
            <a:endParaRPr lang="en-US" sz="2600" b="1" dirty="0" smtClean="0"/>
          </a:p>
        </p:txBody>
      </p:sp>
      <p:sp>
        <p:nvSpPr>
          <p:cNvPr id="21" name="Flowchart: Alternate Process 20"/>
          <p:cNvSpPr/>
          <p:nvPr/>
        </p:nvSpPr>
        <p:spPr>
          <a:xfrm>
            <a:off x="1285852" y="2000240"/>
            <a:ext cx="1928826" cy="571504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college</a:t>
            </a:r>
            <a:endParaRPr lang="en-US" sz="2400" b="1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214546" y="3357562"/>
            <a:ext cx="114300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286116" y="3143248"/>
            <a:ext cx="18618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Employee. class</a:t>
            </a:r>
            <a:endParaRPr lang="en-US" sz="2000" b="1" dirty="0"/>
          </a:p>
        </p:txBody>
      </p:sp>
      <p:cxnSp>
        <p:nvCxnSpPr>
          <p:cNvPr id="27" name="Straight Connector 26"/>
          <p:cNvCxnSpPr>
            <a:stCxn id="21" idx="2"/>
          </p:cNvCxnSpPr>
          <p:nvPr/>
        </p:nvCxnSpPr>
        <p:spPr>
          <a:xfrm rot="5400000">
            <a:off x="1839497" y="2946796"/>
            <a:ext cx="785821" cy="35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2852"/>
            <a:ext cx="8839200" cy="65722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600" b="1" dirty="0" smtClean="0">
                <a:solidFill>
                  <a:srgbClr val="FF0000"/>
                </a:solidFill>
              </a:rPr>
              <a:t>Output:</a:t>
            </a:r>
          </a:p>
          <a:p>
            <a:pPr>
              <a:buNone/>
            </a:pPr>
            <a:endParaRPr lang="en-US" sz="2600" dirty="0" smtClean="0"/>
          </a:p>
          <a:p>
            <a:pPr>
              <a:buNone/>
            </a:pPr>
            <a:endParaRPr lang="en-US" sz="2600" dirty="0" smtClean="0"/>
          </a:p>
          <a:p>
            <a:pPr>
              <a:buNone/>
            </a:pPr>
            <a:endParaRPr lang="en-US" sz="2600" b="1" dirty="0" smtClean="0"/>
          </a:p>
          <a:p>
            <a:pPr>
              <a:buNone/>
            </a:pPr>
            <a:endParaRPr lang="en-US" sz="2600" b="1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928670"/>
            <a:ext cx="7500990" cy="493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2852"/>
            <a:ext cx="8839200" cy="657229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600" b="1" dirty="0" smtClean="0"/>
              <a:t>Example:</a:t>
            </a:r>
            <a:r>
              <a:rPr lang="en-US" sz="2600" dirty="0" smtClean="0"/>
              <a:t>  	“</a:t>
            </a:r>
            <a:r>
              <a:rPr lang="en-US" sz="2400" b="1" dirty="0" smtClean="0">
                <a:solidFill>
                  <a:srgbClr val="FF0000"/>
                </a:solidFill>
              </a:rPr>
              <a:t>Calculator.java</a:t>
            </a:r>
            <a:r>
              <a:rPr lang="en-US" sz="2400" b="1" dirty="0" smtClean="0"/>
              <a:t>”</a:t>
            </a:r>
            <a:endParaRPr lang="en-US" sz="2600" dirty="0" smtClean="0"/>
          </a:p>
          <a:p>
            <a:r>
              <a:rPr lang="en-US" sz="2600" b="1" dirty="0" smtClean="0"/>
              <a:t>Create Java Bean </a:t>
            </a:r>
          </a:p>
          <a:p>
            <a:pPr>
              <a:buNone/>
            </a:pPr>
            <a:r>
              <a:rPr lang="en-US" sz="2600" dirty="0" smtClean="0"/>
              <a:t>package </a:t>
            </a:r>
            <a:r>
              <a:rPr lang="en-US" sz="2600" dirty="0" err="1" smtClean="0"/>
              <a:t>mycalc</a:t>
            </a:r>
            <a:r>
              <a:rPr lang="en-US" sz="2600" dirty="0" smtClean="0"/>
              <a:t>;</a:t>
            </a:r>
          </a:p>
          <a:p>
            <a:pPr>
              <a:buNone/>
            </a:pPr>
            <a:r>
              <a:rPr lang="en-US" sz="2600" dirty="0" smtClean="0"/>
              <a:t>public class Calculator{</a:t>
            </a:r>
          </a:p>
          <a:p>
            <a:pPr>
              <a:buNone/>
            </a:pPr>
            <a:r>
              <a:rPr lang="en-US" sz="2600" dirty="0" smtClean="0"/>
              <a:t>public </a:t>
            </a:r>
            <a:r>
              <a:rPr lang="en-US" sz="2600" dirty="0" err="1" smtClean="0"/>
              <a:t>int</a:t>
            </a:r>
            <a:r>
              <a:rPr lang="en-US" sz="2600" dirty="0" smtClean="0"/>
              <a:t> cube(</a:t>
            </a:r>
            <a:r>
              <a:rPr lang="en-US" sz="2600" dirty="0" err="1" smtClean="0"/>
              <a:t>int</a:t>
            </a:r>
            <a:r>
              <a:rPr lang="en-US" sz="2600" dirty="0" smtClean="0"/>
              <a:t> n)</a:t>
            </a:r>
          </a:p>
          <a:p>
            <a:pPr>
              <a:buNone/>
            </a:pPr>
            <a:r>
              <a:rPr lang="en-US" sz="2600" dirty="0" smtClean="0"/>
              <a:t>	{</a:t>
            </a:r>
          </a:p>
          <a:p>
            <a:pPr>
              <a:buNone/>
            </a:pPr>
            <a:r>
              <a:rPr lang="en-US" sz="2600" dirty="0" smtClean="0"/>
              <a:t>		return n*n*n;</a:t>
            </a:r>
          </a:p>
          <a:p>
            <a:pPr>
              <a:buNone/>
            </a:pPr>
            <a:r>
              <a:rPr lang="en-US" sz="2600" dirty="0" smtClean="0"/>
              <a:t>	}</a:t>
            </a:r>
          </a:p>
          <a:p>
            <a:pPr>
              <a:buNone/>
            </a:pPr>
            <a:r>
              <a:rPr lang="en-US" sz="2600" dirty="0" smtClean="0"/>
              <a:t>}</a:t>
            </a:r>
          </a:p>
          <a:p>
            <a:pPr>
              <a:buNone/>
            </a:pPr>
            <a:endParaRPr lang="en-US" sz="2600" dirty="0" smtClean="0"/>
          </a:p>
          <a:p>
            <a:r>
              <a:rPr lang="en-US" sz="2800" b="1" dirty="0" smtClean="0"/>
              <a:t>Create JSP file		“</a:t>
            </a:r>
            <a:r>
              <a:rPr lang="en-US" sz="2800" b="1" dirty="0" smtClean="0">
                <a:solidFill>
                  <a:srgbClr val="FF0000"/>
                </a:solidFill>
              </a:rPr>
              <a:t>calc.jsp</a:t>
            </a:r>
            <a:r>
              <a:rPr lang="en-US" sz="2800" b="1" dirty="0" smtClean="0"/>
              <a:t>”</a:t>
            </a:r>
          </a:p>
          <a:p>
            <a:pPr>
              <a:buNone/>
            </a:pPr>
            <a:r>
              <a:rPr lang="en-US" sz="2600" dirty="0" smtClean="0"/>
              <a:t>&lt;</a:t>
            </a:r>
            <a:r>
              <a:rPr lang="en-US" sz="2600" dirty="0" err="1" smtClean="0"/>
              <a:t>jsp:useBean</a:t>
            </a:r>
            <a:r>
              <a:rPr lang="en-US" sz="2600" dirty="0" smtClean="0"/>
              <a:t> id="</a:t>
            </a:r>
            <a:r>
              <a:rPr lang="en-US" sz="2600" dirty="0" err="1" smtClean="0"/>
              <a:t>obj</a:t>
            </a:r>
            <a:r>
              <a:rPr lang="en-US" sz="2600" dirty="0" smtClean="0"/>
              <a:t>" class="</a:t>
            </a:r>
            <a:r>
              <a:rPr lang="en-US" sz="2600" dirty="0" err="1" smtClean="0"/>
              <a:t>mycalc.Calculator</a:t>
            </a:r>
            <a:r>
              <a:rPr lang="en-US" sz="2600" dirty="0" smtClean="0"/>
              <a:t>"/&gt;</a:t>
            </a:r>
          </a:p>
          <a:p>
            <a:pPr>
              <a:buNone/>
            </a:pPr>
            <a:r>
              <a:rPr lang="en-US" sz="2600" dirty="0" smtClean="0"/>
              <a:t>&lt;%</a:t>
            </a:r>
          </a:p>
          <a:p>
            <a:pPr>
              <a:buNone/>
            </a:pPr>
            <a:r>
              <a:rPr lang="en-US" sz="2600" dirty="0" err="1" smtClean="0"/>
              <a:t>int</a:t>
            </a:r>
            <a:r>
              <a:rPr lang="en-US" sz="2600" dirty="0" smtClean="0"/>
              <a:t> m=</a:t>
            </a:r>
            <a:r>
              <a:rPr lang="en-US" sz="2600" dirty="0" err="1" smtClean="0"/>
              <a:t>obj.cube</a:t>
            </a:r>
            <a:r>
              <a:rPr lang="en-US" sz="2600" dirty="0" smtClean="0"/>
              <a:t>(5);</a:t>
            </a:r>
          </a:p>
          <a:p>
            <a:pPr>
              <a:buNone/>
            </a:pPr>
            <a:r>
              <a:rPr lang="en-US" sz="2600" dirty="0" err="1" smtClean="0"/>
              <a:t>out.print</a:t>
            </a:r>
            <a:r>
              <a:rPr lang="en-US" sz="2600" dirty="0" smtClean="0"/>
              <a:t>("cube of 5 is "+m);</a:t>
            </a:r>
          </a:p>
          <a:p>
            <a:pPr>
              <a:buNone/>
            </a:pPr>
            <a:r>
              <a:rPr lang="en-US" sz="2600" dirty="0" smtClean="0"/>
              <a:t>%&gt;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1214422"/>
            <a:ext cx="511946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245</Words>
  <Application>Microsoft Office PowerPoint</Application>
  <PresentationFormat>On-screen Show (4:3)</PresentationFormat>
  <Paragraphs>112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Using Beans in JSP Pages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Madhu</dc:creator>
  <cp:lastModifiedBy>Madhu</cp:lastModifiedBy>
  <cp:revision>3</cp:revision>
  <dcterms:created xsi:type="dcterms:W3CDTF">2020-04-04T06:07:52Z</dcterms:created>
  <dcterms:modified xsi:type="dcterms:W3CDTF">2020-04-04T06:09:44Z</dcterms:modified>
</cp:coreProperties>
</file>