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BF6E3-8F2C-4BD5-9797-55029CC98A65}" type="datetimeFigureOut">
              <a:rPr lang="en-US" smtClean="0"/>
              <a:pPr/>
              <a:t>12/20/2021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4C96F-BA99-43D8-9A82-4737884E80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071678"/>
            <a:ext cx="5500726" cy="1285884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Web</a:t>
            </a:r>
            <a:r>
              <a:rPr lang="en-US" sz="4800" b="1" dirty="0" smtClean="0"/>
              <a:t> Mining</a:t>
            </a:r>
            <a:endParaRPr lang="en-US" sz="4800" b="1" dirty="0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3071802" y="3286124"/>
            <a:ext cx="5543544" cy="707886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i="1" dirty="0" smtClean="0">
                <a:solidFill>
                  <a:srgbClr val="00B050"/>
                </a:solidFill>
              </a:rPr>
              <a:t>- Discovering </a:t>
            </a:r>
            <a:r>
              <a:rPr lang="en-US" sz="2000" b="1" i="1" dirty="0">
                <a:solidFill>
                  <a:schemeClr val="tx1"/>
                </a:solidFill>
              </a:rPr>
              <a:t>interesting </a:t>
            </a:r>
            <a:r>
              <a:rPr lang="en-US" sz="2000" b="1" i="1" dirty="0">
                <a:solidFill>
                  <a:srgbClr val="00B050"/>
                </a:solidFill>
              </a:rPr>
              <a:t>and </a:t>
            </a:r>
            <a:r>
              <a:rPr lang="en-US" sz="2000" b="1" i="1" dirty="0">
                <a:solidFill>
                  <a:schemeClr val="tx1"/>
                </a:solidFill>
              </a:rPr>
              <a:t>useful</a:t>
            </a:r>
            <a:r>
              <a:rPr lang="en-US" sz="2000" b="1" i="1" dirty="0">
                <a:solidFill>
                  <a:srgbClr val="00B050"/>
                </a:solidFill>
              </a:rPr>
              <a:t> information from Web </a:t>
            </a:r>
            <a:r>
              <a:rPr lang="en-US" sz="2000" b="1" i="1" dirty="0">
                <a:solidFill>
                  <a:srgbClr val="FF0000"/>
                </a:solidFill>
              </a:rPr>
              <a:t>content</a:t>
            </a:r>
            <a:r>
              <a:rPr lang="en-US" sz="2000" b="1" i="1" dirty="0">
                <a:solidFill>
                  <a:srgbClr val="00B050"/>
                </a:solidFill>
              </a:rPr>
              <a:t> and </a:t>
            </a:r>
            <a:r>
              <a:rPr lang="en-US" sz="2000" b="1" i="1" dirty="0" smtClean="0">
                <a:solidFill>
                  <a:srgbClr val="FF0000"/>
                </a:solidFill>
              </a:rPr>
              <a:t>usage </a:t>
            </a:r>
            <a:r>
              <a:rPr lang="en-US" sz="2000" b="1" i="1" dirty="0" smtClean="0">
                <a:solidFill>
                  <a:srgbClr val="00B050"/>
                </a:solidFill>
              </a:rPr>
              <a:t>data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54098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What is Web Mining?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401080" cy="535785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Web mining is </a:t>
            </a:r>
            <a:r>
              <a:rPr lang="en-US" sz="2800" dirty="0" smtClean="0"/>
              <a:t>a data </a:t>
            </a:r>
            <a:r>
              <a:rPr lang="en-US" sz="2800" dirty="0" smtClean="0"/>
              <a:t>mining </a:t>
            </a:r>
            <a:r>
              <a:rPr lang="en-US" sz="2800" dirty="0" smtClean="0"/>
              <a:t>technique </a:t>
            </a:r>
            <a:r>
              <a:rPr lang="en-US" sz="2800" dirty="0" smtClean="0"/>
              <a:t>to extract knowledge from </a:t>
            </a:r>
            <a:r>
              <a:rPr lang="en-US" sz="2800" b="1" dirty="0" smtClean="0"/>
              <a:t>web data</a:t>
            </a:r>
            <a:r>
              <a:rPr lang="en-US" sz="2800" dirty="0" smtClean="0"/>
              <a:t>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Web data includes :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sz="2400" dirty="0" smtClean="0"/>
              <a:t>	</a:t>
            </a:r>
            <a:r>
              <a:rPr lang="en-US" sz="2400" b="1" dirty="0" smtClean="0"/>
              <a:t>web documents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sz="2400" b="1" dirty="0" smtClean="0"/>
              <a:t>	hyperlinks between documents 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sz="2400" b="1" dirty="0" smtClean="0"/>
              <a:t>	usage logs of web sites</a:t>
            </a:r>
          </a:p>
          <a:p>
            <a:pPr algn="just">
              <a:buNone/>
            </a:pPr>
            <a:r>
              <a:rPr lang="en-US" sz="2800" dirty="0" smtClean="0"/>
              <a:t> </a:t>
            </a:r>
          </a:p>
          <a:p>
            <a:pPr algn="just"/>
            <a:r>
              <a:rPr lang="en-US" sz="2800" dirty="0" smtClean="0"/>
              <a:t>The </a:t>
            </a:r>
            <a:r>
              <a:rPr lang="en-US" sz="2800" b="1" dirty="0" smtClean="0"/>
              <a:t>WWW</a:t>
            </a:r>
            <a:r>
              <a:rPr lang="en-US" sz="2800" dirty="0" smtClean="0"/>
              <a:t> is huge, widely distributed, global information service centre and, therefore, </a:t>
            </a:r>
            <a:r>
              <a:rPr lang="en-US" sz="2800" dirty="0" smtClean="0"/>
              <a:t>It is </a:t>
            </a:r>
            <a:r>
              <a:rPr lang="en-US" sz="2800" dirty="0" smtClean="0"/>
              <a:t>a rich source for data </a:t>
            </a:r>
            <a:r>
              <a:rPr lang="en-US" sz="2800" dirty="0" smtClean="0"/>
              <a:t>mining.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54098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</a:t>
            </a:r>
            <a:r>
              <a:rPr lang="en-US" sz="2800" b="1" dirty="0" smtClean="0"/>
              <a:t>orld</a:t>
            </a:r>
            <a:r>
              <a:rPr lang="en-US" sz="4000" b="1" dirty="0" smtClean="0"/>
              <a:t> W</a:t>
            </a:r>
            <a:r>
              <a:rPr lang="en-US" sz="2800" b="1" dirty="0" smtClean="0"/>
              <a:t>ide</a:t>
            </a:r>
            <a:r>
              <a:rPr lang="en-US" sz="4000" b="1" dirty="0" smtClean="0"/>
              <a:t> W</a:t>
            </a:r>
            <a:r>
              <a:rPr lang="en-US" sz="2800" b="1" dirty="0" smtClean="0"/>
              <a:t>eb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572164"/>
          </a:xfrm>
        </p:spPr>
        <p:txBody>
          <a:bodyPr>
            <a:normAutofit fontScale="77500" lnSpcReduction="20000"/>
          </a:bodyPr>
          <a:lstStyle/>
          <a:p>
            <a:pPr lvl="1" fontAlgn="base"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There </a:t>
            </a:r>
            <a:r>
              <a:rPr lang="en-US" dirty="0"/>
              <a:t>are about </a:t>
            </a:r>
            <a:r>
              <a:rPr lang="en-US" b="1" dirty="0" smtClean="0"/>
              <a:t>1.5 </a:t>
            </a:r>
            <a:r>
              <a:rPr lang="en-US" b="1" dirty="0"/>
              <a:t>billion websites</a:t>
            </a:r>
            <a:r>
              <a:rPr lang="en-US" dirty="0" smtClean="0"/>
              <a:t>.</a:t>
            </a:r>
            <a:endParaRPr lang="en-US" dirty="0"/>
          </a:p>
          <a:p>
            <a:pPr lvl="1" fontAlgn="base"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/>
              <a:t>But less than </a:t>
            </a:r>
            <a:r>
              <a:rPr lang="en-US" b="1" dirty="0"/>
              <a:t>400 million are active</a:t>
            </a:r>
            <a:r>
              <a:rPr lang="en-US" dirty="0"/>
              <a:t>.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Grows at about 1 million pages a day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By the time you finish this class, </a:t>
            </a:r>
            <a:r>
              <a:rPr lang="en-US" b="1" dirty="0" smtClean="0"/>
              <a:t>thousands of new sites will spawn</a:t>
            </a:r>
            <a:r>
              <a:rPr lang="en-US" dirty="0" smtClean="0"/>
              <a:t>.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ü"/>
            </a:pPr>
            <a:r>
              <a:rPr lang="en-US" dirty="0" smtClean="0"/>
              <a:t>Lots of duplication (70-80%)</a:t>
            </a:r>
          </a:p>
          <a:p>
            <a:pPr lvl="1"/>
            <a:endParaRPr lang="en-US" dirty="0" smtClean="0"/>
          </a:p>
          <a:p>
            <a:pPr fontAlgn="base">
              <a:buNone/>
            </a:pPr>
            <a:r>
              <a:rPr lang="en-US" sz="3300" i="1" dirty="0">
                <a:solidFill>
                  <a:srgbClr val="0070C0"/>
                </a:solidFill>
              </a:rPr>
              <a:t>What is the most visited site in the world?</a:t>
            </a:r>
          </a:p>
          <a:p>
            <a:pPr fontAlgn="base">
              <a:buNone/>
            </a:pPr>
            <a:r>
              <a:rPr lang="en-US" dirty="0"/>
              <a:t>Go ahead </a:t>
            </a:r>
            <a:r>
              <a:rPr lang="en-US" b="1" dirty="0"/>
              <a:t>— Google </a:t>
            </a:r>
            <a:r>
              <a:rPr lang="en-US" dirty="0" smtClean="0"/>
              <a:t>it</a:t>
            </a:r>
            <a:r>
              <a:rPr lang="en-US" b="1" dirty="0" smtClean="0"/>
              <a:t>!</a:t>
            </a:r>
          </a:p>
          <a:p>
            <a:pPr fontAlgn="base">
              <a:buNone/>
            </a:pPr>
            <a:endParaRPr lang="en-US" b="1" dirty="0" smtClean="0"/>
          </a:p>
          <a:p>
            <a:pPr fontAlgn="base">
              <a:buNone/>
            </a:pPr>
            <a:r>
              <a:rPr lang="en-US" b="1" i="1" dirty="0" smtClean="0">
                <a:solidFill>
                  <a:srgbClr val="7030A0"/>
                </a:solidFill>
              </a:rPr>
              <a:t>Fun </a:t>
            </a:r>
            <a:r>
              <a:rPr lang="en-US" b="1" i="1" dirty="0">
                <a:solidFill>
                  <a:srgbClr val="7030A0"/>
                </a:solidFill>
              </a:rPr>
              <a:t>fact:</a:t>
            </a:r>
            <a:r>
              <a:rPr lang="en-US" i="1" dirty="0">
                <a:solidFill>
                  <a:srgbClr val="7030A0"/>
                </a:solidFill>
              </a:rPr>
              <a:t> </a:t>
            </a:r>
            <a:endParaRPr lang="en-US" i="1" dirty="0" smtClean="0">
              <a:solidFill>
                <a:srgbClr val="7030A0"/>
              </a:solidFill>
            </a:endParaRPr>
          </a:p>
          <a:p>
            <a:pPr fontAlgn="base">
              <a:buNone/>
            </a:pPr>
            <a:r>
              <a:rPr lang="en-US" sz="2800" i="1" dirty="0" smtClean="0"/>
              <a:t>More </a:t>
            </a:r>
            <a:r>
              <a:rPr lang="en-US" sz="2800" i="1" dirty="0"/>
              <a:t>than 80% of all Google searches are initiated by the Google </a:t>
            </a:r>
            <a:r>
              <a:rPr lang="en-US" sz="2800" i="1" dirty="0" smtClean="0"/>
              <a:t>staff,</a:t>
            </a:r>
          </a:p>
          <a:p>
            <a:pPr fontAlgn="base">
              <a:buNone/>
            </a:pPr>
            <a:r>
              <a:rPr lang="en-US" sz="2800" i="1" dirty="0" smtClean="0"/>
              <a:t>in </a:t>
            </a:r>
            <a:r>
              <a:rPr lang="en-US" sz="2800" i="1" dirty="0"/>
              <a:t>the process of developing and refining its search algorithms</a:t>
            </a:r>
            <a:r>
              <a:rPr lang="en-US" sz="2800" i="1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14380"/>
          </a:xfrm>
        </p:spPr>
        <p:txBody>
          <a:bodyPr>
            <a:normAutofit/>
          </a:bodyPr>
          <a:lstStyle/>
          <a:p>
            <a:r>
              <a:rPr lang="en-US" sz="3200" b="1" dirty="0"/>
              <a:t>How Many </a:t>
            </a:r>
            <a:r>
              <a:rPr lang="en-US" sz="3200" b="1" dirty="0">
                <a:solidFill>
                  <a:srgbClr val="FF0000"/>
                </a:solidFill>
              </a:rPr>
              <a:t>Websites</a:t>
            </a:r>
            <a:r>
              <a:rPr lang="en-US" sz="3200" b="1" dirty="0"/>
              <a:t> Are There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401080" cy="535785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3" y="1000108"/>
            <a:ext cx="9020175" cy="5548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</a:t>
            </a:r>
            <a:r>
              <a:rPr lang="en-US" sz="3100" b="1" dirty="0" smtClean="0"/>
              <a:t>orld</a:t>
            </a:r>
            <a:r>
              <a:rPr lang="en-US" sz="6000" b="1" dirty="0" smtClean="0"/>
              <a:t> </a:t>
            </a:r>
            <a:r>
              <a:rPr lang="en-US" b="1" dirty="0" smtClean="0"/>
              <a:t>W</a:t>
            </a:r>
            <a:r>
              <a:rPr lang="en-US" sz="3100" b="1" dirty="0" smtClean="0"/>
              <a:t>ide</a:t>
            </a:r>
            <a:r>
              <a:rPr lang="en-US" sz="6000" b="1" dirty="0" smtClean="0"/>
              <a:t> </a:t>
            </a:r>
            <a:r>
              <a:rPr lang="en-US" b="1" dirty="0" smtClean="0"/>
              <a:t>W</a:t>
            </a:r>
            <a:r>
              <a:rPr lang="en-US" sz="3100" b="1" dirty="0" smtClean="0"/>
              <a:t>eb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en-US" dirty="0" smtClean="0"/>
              <a:t>Diverse types of data</a:t>
            </a:r>
          </a:p>
          <a:p>
            <a:pPr lvl="1"/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Audio &amp; Video</a:t>
            </a:r>
          </a:p>
        </p:txBody>
      </p:sp>
      <p:pic>
        <p:nvPicPr>
          <p:cNvPr id="7170" name="Picture 2" descr="IT 581: A First Lo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6312" y="928670"/>
            <a:ext cx="3907720" cy="3571900"/>
          </a:xfrm>
          <a:prstGeom prst="rect">
            <a:avLst/>
          </a:prstGeom>
          <a:noFill/>
        </p:spPr>
      </p:pic>
      <p:pic>
        <p:nvPicPr>
          <p:cNvPr id="7172" name="Picture 4" descr="YouTube – Wikipedia tiếng Việ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6124"/>
            <a:ext cx="571500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</a:t>
            </a:r>
            <a:r>
              <a:rPr lang="en-US" b="1" dirty="0" smtClean="0"/>
              <a:t>eb</a:t>
            </a:r>
            <a:r>
              <a:rPr lang="en-US" sz="8000" b="1" dirty="0" smtClean="0"/>
              <a:t> </a:t>
            </a:r>
            <a:r>
              <a:rPr lang="en-US" sz="6000" b="1" dirty="0" smtClean="0"/>
              <a:t>M</a:t>
            </a:r>
            <a:r>
              <a:rPr lang="en-US" b="1" dirty="0" smtClean="0"/>
              <a:t>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algn="just"/>
            <a:r>
              <a:rPr lang="en-US" dirty="0" smtClean="0"/>
              <a:t>Web mining is </a:t>
            </a:r>
            <a:r>
              <a:rPr lang="en-US" b="1" dirty="0" smtClean="0"/>
              <a:t>the application of data mining techniques to discover </a:t>
            </a:r>
            <a:r>
              <a:rPr lang="en-US" b="1" dirty="0" smtClean="0"/>
              <a:t>useful information </a:t>
            </a:r>
            <a:r>
              <a:rPr lang="en-US" b="1" dirty="0" smtClean="0"/>
              <a:t>from the World Wide Web</a:t>
            </a:r>
            <a:r>
              <a:rPr lang="en-US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It uses automated methods to extract both </a:t>
            </a:r>
            <a:r>
              <a:rPr lang="en-US" b="1" dirty="0" smtClean="0"/>
              <a:t>structured </a:t>
            </a:r>
            <a:r>
              <a:rPr lang="en-US" dirty="0" smtClean="0"/>
              <a:t>and </a:t>
            </a:r>
            <a:r>
              <a:rPr lang="en-US" b="1" dirty="0" smtClean="0"/>
              <a:t>unstructured</a:t>
            </a:r>
            <a:r>
              <a:rPr lang="en-US" dirty="0" smtClean="0"/>
              <a:t> data from web pages, server logs and link structures.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</a:t>
            </a:r>
            <a:r>
              <a:rPr lang="en-US" b="1" dirty="0" smtClean="0"/>
              <a:t>eb</a:t>
            </a:r>
            <a:r>
              <a:rPr lang="en-US" sz="8000" b="1" dirty="0" smtClean="0"/>
              <a:t> </a:t>
            </a:r>
            <a:r>
              <a:rPr lang="en-US" sz="6000" b="1" dirty="0" smtClean="0"/>
              <a:t>M</a:t>
            </a:r>
            <a:r>
              <a:rPr lang="en-US" b="1" dirty="0" smtClean="0"/>
              <a:t>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Examples: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Web search</a:t>
            </a:r>
            <a:r>
              <a:rPr lang="en-US" sz="2400" dirty="0" smtClean="0"/>
              <a:t>, e.g. Google, Yahoo, Bing, Dogpile ,Duck Duck Go Ecosia ,Gigablast ,…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Specialized search</a:t>
            </a:r>
            <a:r>
              <a:rPr lang="en-US" sz="2400" dirty="0" smtClean="0"/>
              <a:t>: e.g. </a:t>
            </a:r>
            <a:r>
              <a:rPr lang="en-US" sz="2400" i="1" dirty="0" smtClean="0">
                <a:solidFill>
                  <a:srgbClr val="0070C0"/>
                </a:solidFill>
              </a:rPr>
              <a:t>Squool Tube </a:t>
            </a:r>
            <a:r>
              <a:rPr lang="en-US" sz="2400" dirty="0" smtClean="0"/>
              <a:t>- Search for factual, educational videos., </a:t>
            </a:r>
            <a:r>
              <a:rPr lang="en-US" sz="2400" i="1" dirty="0" smtClean="0">
                <a:solidFill>
                  <a:srgbClr val="0070C0"/>
                </a:solidFill>
              </a:rPr>
              <a:t>Elephind</a:t>
            </a:r>
            <a:r>
              <a:rPr lang="en-US" sz="2400" dirty="0" smtClean="0"/>
              <a:t> - search the world's historical newspaper archives.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eCommerce</a:t>
            </a:r>
            <a:r>
              <a:rPr lang="en-US" sz="2400" dirty="0" smtClean="0"/>
              <a:t> :  e.g. Amazon,Flipkart,eBay,Fiverr,Upwork.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marL="342900" lvl="1" indent="-34290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/>
              <a:t>Advertising,</a:t>
            </a:r>
            <a:r>
              <a:rPr lang="en-US" sz="2400" dirty="0" smtClean="0"/>
              <a:t> e.g. Google Adsense</a:t>
            </a:r>
          </a:p>
          <a:p>
            <a:pPr marL="342900" lvl="1" indent="-342900" algn="just">
              <a:lnSpc>
                <a:spcPct val="90000"/>
              </a:lnSpc>
              <a:buFont typeface="Arial" pitchFamily="34" charset="0"/>
              <a:buChar char="•"/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Improving Web site design and performance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</a:t>
            </a:r>
            <a:r>
              <a:rPr lang="en-US" b="1" dirty="0" smtClean="0"/>
              <a:t>eb</a:t>
            </a:r>
            <a:r>
              <a:rPr lang="en-US" sz="8000" b="1" dirty="0" smtClean="0"/>
              <a:t> </a:t>
            </a:r>
            <a:r>
              <a:rPr lang="en-US" sz="6000" b="1" dirty="0" smtClean="0"/>
              <a:t>M</a:t>
            </a:r>
            <a:r>
              <a:rPr lang="en-US" b="1" dirty="0" smtClean="0"/>
              <a:t>ining</a:t>
            </a:r>
            <a:endParaRPr lang="en-US" dirty="0"/>
          </a:p>
        </p:txBody>
      </p:sp>
      <p:pic>
        <p:nvPicPr>
          <p:cNvPr id="1026" name="Picture 2" descr="Data Mining- World Wide We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7286676" cy="4372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C</a:t>
            </a:r>
            <a:r>
              <a:rPr lang="en-US" b="1" dirty="0" smtClean="0"/>
              <a:t>ontent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/>
          </a:bodyPr>
          <a:lstStyle/>
          <a:p>
            <a:pPr algn="just"/>
            <a:r>
              <a:rPr lang="en-US" sz="3000" b="1" dirty="0" smtClean="0"/>
              <a:t>Web</a:t>
            </a:r>
            <a:r>
              <a:rPr lang="en-US" sz="3000" dirty="0" smtClean="0"/>
              <a:t> </a:t>
            </a:r>
            <a:r>
              <a:rPr lang="en-US" sz="3000" b="1" dirty="0" smtClean="0"/>
              <a:t>content</a:t>
            </a:r>
            <a:r>
              <a:rPr lang="en-US" sz="3000" dirty="0" smtClean="0"/>
              <a:t> mining can be used to extract useful data, information, knowledge from the web page content.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In web content mining, </a:t>
            </a:r>
            <a:r>
              <a:rPr lang="en-US" sz="3000" b="1" dirty="0" smtClean="0"/>
              <a:t>each web page </a:t>
            </a:r>
            <a:r>
              <a:rPr lang="en-US" sz="3000" dirty="0" smtClean="0"/>
              <a:t>is considered as an individual document.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The primary task of </a:t>
            </a:r>
            <a:r>
              <a:rPr lang="en-US" sz="3000" b="1" dirty="0" smtClean="0"/>
              <a:t>content mining </a:t>
            </a:r>
            <a:r>
              <a:rPr lang="en-US" sz="3000" dirty="0" smtClean="0"/>
              <a:t>is data extraction, where </a:t>
            </a:r>
            <a:r>
              <a:rPr lang="en-US" sz="3000" b="1" dirty="0" smtClean="0"/>
              <a:t>structured</a:t>
            </a:r>
            <a:r>
              <a:rPr lang="en-US" sz="3000" dirty="0" smtClean="0"/>
              <a:t> data is extracted from </a:t>
            </a:r>
            <a:r>
              <a:rPr lang="en-US" sz="3000" b="1" dirty="0" smtClean="0"/>
              <a:t>unstructured</a:t>
            </a:r>
            <a:r>
              <a:rPr lang="en-US" sz="3000" dirty="0" smtClean="0"/>
              <a:t> websites. 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C</a:t>
            </a:r>
            <a:r>
              <a:rPr lang="en-US" b="1" dirty="0" smtClean="0"/>
              <a:t>ontent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5721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Web content mining can be utilized to distinguish topics on the web. 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b="1" dirty="0" smtClean="0"/>
              <a:t>For Example</a:t>
            </a:r>
            <a:r>
              <a:rPr lang="en-US" dirty="0" smtClean="0"/>
              <a:t>, if any user searches for a </a:t>
            </a:r>
            <a:r>
              <a:rPr lang="en-US" b="1" dirty="0" smtClean="0"/>
              <a:t>specific book</a:t>
            </a:r>
            <a:r>
              <a:rPr lang="en-US" dirty="0" smtClean="0"/>
              <a:t> on the search engine, then the user will get a list of suggestions.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The technologies that are normally used in web content mining are </a:t>
            </a:r>
            <a:r>
              <a:rPr lang="en-US" b="1" dirty="0" smtClean="0"/>
              <a:t>NLP </a:t>
            </a:r>
            <a:r>
              <a:rPr lang="en-US" dirty="0" smtClean="0"/>
              <a:t>(Natural language processing) and </a:t>
            </a:r>
            <a:r>
              <a:rPr lang="en-US" b="1" dirty="0" smtClean="0"/>
              <a:t>IR</a:t>
            </a:r>
            <a:r>
              <a:rPr lang="en-US" dirty="0" smtClean="0"/>
              <a:t> (Information Retrieval).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Techniques in Web Content Mining :</a:t>
            </a:r>
          </a:p>
          <a:p>
            <a:pPr lvl="1" algn="just"/>
            <a:r>
              <a:rPr lang="en-US" sz="3000" dirty="0" smtClean="0"/>
              <a:t>Classification</a:t>
            </a:r>
          </a:p>
          <a:p>
            <a:pPr lvl="1" algn="just"/>
            <a:r>
              <a:rPr lang="en-US" sz="3000" dirty="0" smtClean="0"/>
              <a:t>Clustering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5403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W</a:t>
            </a:r>
            <a:r>
              <a:rPr lang="en-US" sz="3600" b="1" dirty="0" smtClean="0"/>
              <a:t>eb</a:t>
            </a:r>
            <a:r>
              <a:rPr lang="en-US" sz="6600" b="1" dirty="0" smtClean="0"/>
              <a:t> </a:t>
            </a:r>
            <a:r>
              <a:rPr lang="en-US" sz="5400" b="1" dirty="0" smtClean="0"/>
              <a:t>C</a:t>
            </a:r>
            <a:r>
              <a:rPr lang="en-US" sz="4000" b="1" dirty="0" smtClean="0"/>
              <a:t>ontent</a:t>
            </a:r>
            <a:r>
              <a:rPr lang="en-US" sz="4800" b="1" dirty="0" smtClean="0"/>
              <a:t> M</a:t>
            </a:r>
            <a:r>
              <a:rPr lang="en-US" sz="3600" b="1" dirty="0" smtClean="0"/>
              <a:t>ining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214974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U</a:t>
            </a:r>
            <a:r>
              <a:rPr lang="en-US" b="1" dirty="0" smtClean="0"/>
              <a:t>sage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Web usage mining is the application of identifying or discovering interesting </a:t>
            </a:r>
            <a:r>
              <a:rPr lang="en-US" b="1" dirty="0" smtClean="0"/>
              <a:t>usage patterns </a:t>
            </a:r>
            <a:r>
              <a:rPr lang="en-US" dirty="0" smtClean="0"/>
              <a:t>from large data sets.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And these patterns enable you to understand the user behaviors or something like that.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Web usage mining is used for mining the web log records (access information of web pages) and helps to discover the user access patterns of web pages. 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Web server </a:t>
            </a:r>
            <a:r>
              <a:rPr lang="en-US" dirty="0" smtClean="0"/>
              <a:t>registers a web </a:t>
            </a:r>
            <a:r>
              <a:rPr lang="en-US" b="1" dirty="0" smtClean="0"/>
              <a:t>log entry </a:t>
            </a:r>
            <a:r>
              <a:rPr lang="en-US" dirty="0" smtClean="0"/>
              <a:t>for every web page.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U</a:t>
            </a:r>
            <a:r>
              <a:rPr lang="en-US" b="1" dirty="0" smtClean="0"/>
              <a:t>sage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The main source of data here is </a:t>
            </a:r>
            <a:r>
              <a:rPr lang="en-US" b="1" dirty="0" smtClean="0"/>
              <a:t>Web Server </a:t>
            </a:r>
            <a:r>
              <a:rPr lang="en-US" dirty="0" smtClean="0"/>
              <a:t>and </a:t>
            </a:r>
            <a:r>
              <a:rPr lang="en-US" b="1" dirty="0" smtClean="0"/>
              <a:t>Application Server</a:t>
            </a:r>
            <a:r>
              <a:rPr lang="en-US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Log files are created when a user/customer interacts with a web page.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Techniques in Web Usage Mining :</a:t>
            </a:r>
          </a:p>
          <a:p>
            <a:pPr lvl="1" algn="just"/>
            <a:r>
              <a:rPr lang="en-US" dirty="0" smtClean="0"/>
              <a:t>Association Rules</a:t>
            </a:r>
          </a:p>
          <a:p>
            <a:pPr lvl="1" algn="just"/>
            <a:r>
              <a:rPr lang="en-US" dirty="0" smtClean="0"/>
              <a:t>Classification</a:t>
            </a:r>
          </a:p>
          <a:p>
            <a:pPr lvl="1" algn="just"/>
            <a:r>
              <a:rPr lang="en-US" dirty="0" smtClean="0"/>
              <a:t>Clustering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U</a:t>
            </a:r>
            <a:r>
              <a:rPr lang="en-US" b="1" dirty="0" smtClean="0"/>
              <a:t>sage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329642" cy="54292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Advantage:</a:t>
            </a:r>
          </a:p>
          <a:p>
            <a:pPr algn="just"/>
            <a:r>
              <a:rPr lang="en-US" sz="2800" dirty="0" smtClean="0"/>
              <a:t>This technology has enabled </a:t>
            </a:r>
            <a:r>
              <a:rPr lang="en-US" sz="2800" b="1" dirty="0" smtClean="0"/>
              <a:t>e-commerce</a:t>
            </a:r>
            <a:r>
              <a:rPr lang="en-US" sz="2800" dirty="0" smtClean="0"/>
              <a:t> to do </a:t>
            </a:r>
            <a:r>
              <a:rPr lang="en-US" sz="2800" b="1" dirty="0" smtClean="0"/>
              <a:t>personalized marketing</a:t>
            </a:r>
            <a:r>
              <a:rPr lang="en-US" sz="2800" dirty="0" smtClean="0"/>
              <a:t>, which eventually results in higher trade volumes.</a:t>
            </a:r>
          </a:p>
          <a:p>
            <a:pPr algn="just"/>
            <a:endParaRPr lang="en-US" sz="2800" dirty="0" smtClean="0"/>
          </a:p>
          <a:p>
            <a:pPr algn="just"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Disadvantage:</a:t>
            </a:r>
          </a:p>
          <a:p>
            <a:pPr algn="just"/>
            <a:r>
              <a:rPr lang="en-US" sz="2800" dirty="0" smtClean="0"/>
              <a:t>This technology when used on data of </a:t>
            </a:r>
            <a:r>
              <a:rPr lang="en-US" sz="2800" b="1" dirty="0" smtClean="0"/>
              <a:t>personal nature</a:t>
            </a:r>
            <a:r>
              <a:rPr lang="en-US" sz="2800" dirty="0" smtClean="0"/>
              <a:t> might cause concerns. The most criticized </a:t>
            </a:r>
            <a:r>
              <a:rPr lang="en-US" sz="2800" b="1" dirty="0" smtClean="0"/>
              <a:t>ethical issue </a:t>
            </a:r>
            <a:r>
              <a:rPr lang="en-US" sz="2800" dirty="0" smtClean="0"/>
              <a:t>involving web usage mining is the invasion of </a:t>
            </a:r>
            <a:r>
              <a:rPr lang="en-US" sz="2800" b="1" dirty="0" smtClean="0"/>
              <a:t>privacy.</a:t>
            </a: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Autofit/>
          </a:bodyPr>
          <a:lstStyle/>
          <a:p>
            <a:r>
              <a:rPr lang="en-US" b="1" dirty="0" smtClean="0"/>
              <a:t>W</a:t>
            </a:r>
            <a:r>
              <a:rPr lang="en-US" sz="3200" b="1" dirty="0" smtClean="0"/>
              <a:t>eb</a:t>
            </a:r>
            <a:r>
              <a:rPr lang="en-US" sz="6000" b="1" dirty="0" smtClean="0"/>
              <a:t> </a:t>
            </a:r>
            <a:r>
              <a:rPr lang="en-US" sz="4800" b="1" dirty="0" smtClean="0"/>
              <a:t>S</a:t>
            </a:r>
            <a:r>
              <a:rPr lang="en-US" sz="3600" b="1" dirty="0" smtClean="0"/>
              <a:t>tructure</a:t>
            </a:r>
            <a:r>
              <a:rPr lang="en-US" b="1" dirty="0" smtClean="0"/>
              <a:t> M</a:t>
            </a:r>
            <a:r>
              <a:rPr lang="en-US" sz="3200" b="1" dirty="0" smtClean="0"/>
              <a:t>ining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Autofit/>
          </a:bodyPr>
          <a:lstStyle/>
          <a:p>
            <a:pPr algn="just"/>
            <a:r>
              <a:rPr lang="en-US" sz="2600" dirty="0" smtClean="0"/>
              <a:t>Web structure mining is the application of discovering </a:t>
            </a:r>
            <a:r>
              <a:rPr lang="en-US" sz="2600" b="1" dirty="0" smtClean="0"/>
              <a:t>structure information </a:t>
            </a:r>
            <a:r>
              <a:rPr lang="en-US" sz="2600" dirty="0" smtClean="0"/>
              <a:t>from the web. </a:t>
            </a:r>
          </a:p>
          <a:p>
            <a:pPr algn="just"/>
            <a:endParaRPr lang="en-US" sz="2600" dirty="0" smtClean="0"/>
          </a:p>
          <a:p>
            <a:pPr algn="just"/>
            <a:r>
              <a:rPr lang="en-US" sz="2600" dirty="0" smtClean="0"/>
              <a:t>The structure of the web </a:t>
            </a:r>
            <a:r>
              <a:rPr lang="en-US" sz="2600" b="1" dirty="0" smtClean="0"/>
              <a:t>graph</a:t>
            </a:r>
            <a:r>
              <a:rPr lang="en-US" sz="2600" dirty="0" smtClean="0"/>
              <a:t> consists of web pages as </a:t>
            </a:r>
            <a:r>
              <a:rPr lang="en-US" sz="2600" b="1" dirty="0" smtClean="0"/>
              <a:t>nodes</a:t>
            </a:r>
            <a:r>
              <a:rPr lang="en-US" sz="2600" dirty="0" smtClean="0"/>
              <a:t>, and hyperlinks as </a:t>
            </a:r>
            <a:r>
              <a:rPr lang="en-US" sz="2600" b="1" dirty="0" smtClean="0"/>
              <a:t>edges</a:t>
            </a:r>
            <a:r>
              <a:rPr lang="en-US" sz="2600" dirty="0" smtClean="0"/>
              <a:t> connecting related pages.</a:t>
            </a:r>
          </a:p>
          <a:p>
            <a:pPr algn="just"/>
            <a:endParaRPr lang="en-US" sz="2600" dirty="0" smtClean="0"/>
          </a:p>
          <a:p>
            <a:pPr algn="just"/>
            <a:r>
              <a:rPr lang="en-US" sz="2600" dirty="0" smtClean="0"/>
              <a:t>Structure mining basically shows the </a:t>
            </a:r>
            <a:r>
              <a:rPr lang="en-US" sz="2600" b="1" dirty="0" smtClean="0"/>
              <a:t>structured summary</a:t>
            </a:r>
            <a:r>
              <a:rPr lang="en-US" sz="2600" dirty="0" smtClean="0"/>
              <a:t> of a particular website. It identifies </a:t>
            </a:r>
            <a:r>
              <a:rPr lang="en-US" sz="2600" b="1" dirty="0" smtClean="0"/>
              <a:t>relationship</a:t>
            </a:r>
            <a:r>
              <a:rPr lang="en-US" sz="2600" dirty="0" smtClean="0"/>
              <a:t> between web pages linked by information or direct link connection.</a:t>
            </a:r>
          </a:p>
          <a:p>
            <a:pPr algn="just"/>
            <a:r>
              <a:rPr lang="en-US" sz="2600" dirty="0" smtClean="0"/>
              <a:t>Techniques in Web </a:t>
            </a:r>
            <a:r>
              <a:rPr lang="en-US" sz="2600" dirty="0" smtClean="0"/>
              <a:t>Structure </a:t>
            </a:r>
            <a:r>
              <a:rPr lang="en-US" sz="2600" dirty="0" smtClean="0"/>
              <a:t>Mining :</a:t>
            </a:r>
          </a:p>
          <a:p>
            <a:pPr lvl="1" algn="just"/>
            <a:r>
              <a:rPr lang="en-US" sz="2600" dirty="0" smtClean="0"/>
              <a:t>Association Rules</a:t>
            </a:r>
          </a:p>
          <a:p>
            <a:pPr lvl="1" algn="just"/>
            <a:r>
              <a:rPr lang="en-US" sz="2600" dirty="0" smtClean="0"/>
              <a:t>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W</a:t>
            </a:r>
            <a:r>
              <a:rPr lang="en-US" sz="4000" b="1" dirty="0" smtClean="0"/>
              <a:t>eb</a:t>
            </a:r>
            <a:r>
              <a:rPr lang="en-US" sz="7200" b="1" dirty="0" smtClean="0"/>
              <a:t> </a:t>
            </a:r>
            <a:r>
              <a:rPr lang="en-US" sz="6000" b="1" dirty="0" smtClean="0"/>
              <a:t>S</a:t>
            </a:r>
            <a:r>
              <a:rPr lang="en-US" b="1" dirty="0" smtClean="0"/>
              <a:t>tructure</a:t>
            </a:r>
            <a:r>
              <a:rPr lang="en-US" sz="5400" b="1" dirty="0" smtClean="0"/>
              <a:t> M</a:t>
            </a:r>
            <a:r>
              <a:rPr lang="en-US" sz="4000" b="1" dirty="0" smtClean="0"/>
              <a:t>ining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901014" cy="535785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Example: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n-US" sz="3000" dirty="0" smtClean="0"/>
              <a:t>The most important application in this regard is the </a:t>
            </a:r>
            <a:r>
              <a:rPr lang="en-US" sz="3000" b="1" dirty="0" smtClean="0"/>
              <a:t>Google search </a:t>
            </a:r>
            <a:r>
              <a:rPr lang="en-US" sz="3000" dirty="0" smtClean="0"/>
              <a:t>engine, which estimates the ranking of its outcomes primarily with the PageRank algorithm.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The rank of a page is decided by the number and quality of links pointing to the target node.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/>
              <a:t>In general, Web structure mining can be very useful to companies to determine the </a:t>
            </a:r>
            <a:br>
              <a:rPr lang="en-US" sz="3000" dirty="0" smtClean="0"/>
            </a:br>
            <a:r>
              <a:rPr lang="en-US" sz="3000" dirty="0" smtClean="0"/>
              <a:t>connection between two commercial websites.</a:t>
            </a:r>
            <a:endParaRPr lang="en-US" sz="3000" b="1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3971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</a:t>
            </a:r>
            <a:r>
              <a:rPr lang="en-US" sz="2800" b="1" dirty="0" smtClean="0"/>
              <a:t>eb</a:t>
            </a:r>
            <a:r>
              <a:rPr lang="en-US" sz="5400" b="1" dirty="0" smtClean="0"/>
              <a:t> </a:t>
            </a:r>
            <a:r>
              <a:rPr lang="en-US" b="1" dirty="0" smtClean="0"/>
              <a:t>S</a:t>
            </a:r>
            <a:r>
              <a:rPr lang="en-US" sz="3200" b="1" dirty="0" smtClean="0"/>
              <a:t>tructure</a:t>
            </a:r>
            <a:r>
              <a:rPr lang="en-US" sz="4000" b="1" dirty="0" smtClean="0"/>
              <a:t> M</a:t>
            </a:r>
            <a:r>
              <a:rPr lang="en-US" sz="2800" b="1" dirty="0" smtClean="0"/>
              <a:t>ining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42918"/>
            <a:ext cx="914400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3971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</a:t>
            </a:r>
            <a:r>
              <a:rPr lang="en-US" sz="2800" b="1" dirty="0" smtClean="0"/>
              <a:t>eb</a:t>
            </a:r>
            <a:r>
              <a:rPr lang="en-US" sz="5400" b="1" dirty="0" smtClean="0"/>
              <a:t> </a:t>
            </a:r>
            <a:r>
              <a:rPr lang="en-US" b="1" dirty="0" smtClean="0"/>
              <a:t>S</a:t>
            </a:r>
            <a:r>
              <a:rPr lang="en-US" sz="3200" b="1" dirty="0" smtClean="0"/>
              <a:t>tructure</a:t>
            </a:r>
            <a:r>
              <a:rPr lang="en-US" sz="4000" b="1" dirty="0" smtClean="0"/>
              <a:t> M</a:t>
            </a:r>
            <a:r>
              <a:rPr lang="en-US" sz="2800" b="1" dirty="0" smtClean="0"/>
              <a:t>ining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527</Words>
  <Application>Microsoft Office PowerPoint</Application>
  <PresentationFormat>On-screen Show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Web Mining</vt:lpstr>
      <vt:lpstr>What is Web Mining?</vt:lpstr>
      <vt:lpstr>World Wide Web</vt:lpstr>
      <vt:lpstr>How Many Websites Are There in the World</vt:lpstr>
      <vt:lpstr>World Wide Web</vt:lpstr>
      <vt:lpstr>Web Mining</vt:lpstr>
      <vt:lpstr>Web Mining</vt:lpstr>
      <vt:lpstr>Web Mining</vt:lpstr>
      <vt:lpstr>Web Content Mining</vt:lpstr>
      <vt:lpstr>Web Content Mining</vt:lpstr>
      <vt:lpstr>Web Content Mining</vt:lpstr>
      <vt:lpstr>Web Usage Mining</vt:lpstr>
      <vt:lpstr>Web Usage Mining</vt:lpstr>
      <vt:lpstr>Web Usage Mining</vt:lpstr>
      <vt:lpstr>Web Structure Mining</vt:lpstr>
      <vt:lpstr>Web Structure Mining</vt:lpstr>
      <vt:lpstr>Web Structure Mining</vt:lpstr>
      <vt:lpstr>Web Structure Mining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Mining</dc:title>
  <dc:creator>Staff</dc:creator>
  <cp:lastModifiedBy>Staff</cp:lastModifiedBy>
  <cp:revision>69</cp:revision>
  <dcterms:created xsi:type="dcterms:W3CDTF">2021-12-13T05:55:54Z</dcterms:created>
  <dcterms:modified xsi:type="dcterms:W3CDTF">2021-12-20T04:06:50Z</dcterms:modified>
</cp:coreProperties>
</file>