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104" y="2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4084-381E-4BCE-8F01-4A59B69F5DDB}" type="datetimeFigureOut">
              <a:rPr lang="en-US" smtClean="0"/>
              <a:t>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3523D-072D-49ED-B409-F608F053711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Lazy Learners </a:t>
            </a:r>
            <a:r>
              <a:rPr lang="en-US" b="1" dirty="0" smtClean="0"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 Learning from Your Neighbors)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800" b="1" i="1" dirty="0" smtClean="0"/>
              <a:t>Eager learners, </a:t>
            </a:r>
            <a:r>
              <a:rPr lang="en-US" sz="2800" dirty="0" smtClean="0"/>
              <a:t>when given a set of training tuples, will construct a classification model before receiving new (e.g., test) tuples to classify. 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b="1" i="1" dirty="0" smtClean="0"/>
              <a:t>Lazy learners, </a:t>
            </a:r>
            <a:r>
              <a:rPr lang="en-US" sz="2800" dirty="0" smtClean="0"/>
              <a:t>simply store training tuples (or perform minimal processing) and wait until a test tuple is encountered. Only when it sees the test tuple does it perform generalization to classify the tuple based on its similarity to the stored training tuples.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US" sz="2800" dirty="0" smtClean="0"/>
              <a:t>Unlike eager learning methods, lazy learners do </a:t>
            </a:r>
            <a:r>
              <a:rPr lang="en-US" sz="2800" b="1" i="1" dirty="0" smtClean="0"/>
              <a:t>less work </a:t>
            </a:r>
            <a:r>
              <a:rPr lang="en-US" sz="2800" dirty="0" smtClean="0"/>
              <a:t>when a training tuple is presented and </a:t>
            </a:r>
            <a:r>
              <a:rPr lang="en-US" sz="2800" b="1" i="1" dirty="0" smtClean="0"/>
              <a:t>more work </a:t>
            </a:r>
            <a:r>
              <a:rPr lang="en-US" sz="2800" dirty="0" smtClean="0"/>
              <a:t>when making a classification or numeric prediction for the test tuple.</a:t>
            </a:r>
          </a:p>
          <a:p>
            <a:pPr algn="just"/>
            <a:endParaRPr lang="en-US" sz="2800" dirty="0" smtClean="0"/>
          </a:p>
          <a:p>
            <a:pPr algn="just"/>
            <a:r>
              <a:rPr lang="en-IN" sz="2800" dirty="0"/>
              <a:t>The most popular </a:t>
            </a:r>
            <a:r>
              <a:rPr lang="en-IN" sz="2800" b="1" dirty="0"/>
              <a:t>example</a:t>
            </a:r>
            <a:r>
              <a:rPr lang="en-IN" sz="2800" dirty="0"/>
              <a:t> of Lazy learners is </a:t>
            </a:r>
            <a:r>
              <a:rPr lang="en-IN" sz="2800" b="1" i="1" dirty="0">
                <a:solidFill>
                  <a:srgbClr val="FF0000"/>
                </a:solidFill>
              </a:rPr>
              <a:t>k-Nearest-</a:t>
            </a:r>
            <a:r>
              <a:rPr lang="en-IN" sz="2800" b="1" i="1" dirty="0" err="1">
                <a:solidFill>
                  <a:srgbClr val="FF0000"/>
                </a:solidFill>
              </a:rPr>
              <a:t>Neighbor</a:t>
            </a:r>
            <a:r>
              <a:rPr lang="en-IN" sz="2800" b="1" i="1" dirty="0">
                <a:solidFill>
                  <a:srgbClr val="FF0000"/>
                </a:solidFill>
              </a:rPr>
              <a:t> </a:t>
            </a:r>
            <a:r>
              <a:rPr lang="en-IN" sz="2800" b="1" i="1" dirty="0" smtClean="0">
                <a:solidFill>
                  <a:srgbClr val="FF0000"/>
                </a:solidFill>
              </a:rPr>
              <a:t>(k-NN) </a:t>
            </a:r>
            <a:r>
              <a:rPr lang="en-IN" sz="2800" b="1" i="1" dirty="0" smtClean="0"/>
              <a:t>Classifiers.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i="1" dirty="0" smtClean="0">
                <a:solidFill>
                  <a:srgbClr val="FF0000"/>
                </a:solidFill>
              </a:rPr>
              <a:t>k</a:t>
            </a:r>
            <a:r>
              <a:rPr lang="en-IN" b="1" i="1" dirty="0" smtClean="0"/>
              <a:t>-</a:t>
            </a:r>
            <a:r>
              <a:rPr lang="en-IN" b="1" i="1" dirty="0" smtClean="0">
                <a:solidFill>
                  <a:srgbClr val="FF0000"/>
                </a:solidFill>
              </a:rPr>
              <a:t>N</a:t>
            </a:r>
            <a:r>
              <a:rPr lang="en-IN" b="1" i="1" dirty="0" smtClean="0"/>
              <a:t>earest-</a:t>
            </a:r>
            <a:r>
              <a:rPr lang="en-IN" b="1" i="1" dirty="0" err="1" smtClean="0">
                <a:solidFill>
                  <a:srgbClr val="FF0000"/>
                </a:solidFill>
              </a:rPr>
              <a:t>N</a:t>
            </a:r>
            <a:r>
              <a:rPr lang="en-IN" b="1" i="1" dirty="0" err="1" smtClean="0"/>
              <a:t>eighbor</a:t>
            </a:r>
            <a:r>
              <a:rPr lang="en-IN" b="1" i="1" dirty="0" smtClean="0"/>
              <a:t> (</a:t>
            </a:r>
            <a:r>
              <a:rPr lang="en-IN" b="1" i="1" dirty="0" smtClean="0">
                <a:solidFill>
                  <a:srgbClr val="FF0000"/>
                </a:solidFill>
              </a:rPr>
              <a:t>k</a:t>
            </a:r>
            <a:r>
              <a:rPr lang="en-IN" b="1" i="1" dirty="0" smtClean="0"/>
              <a:t>-</a:t>
            </a:r>
            <a:r>
              <a:rPr lang="en-IN" b="1" i="1" dirty="0" smtClean="0">
                <a:solidFill>
                  <a:srgbClr val="FF0000"/>
                </a:solidFill>
              </a:rPr>
              <a:t>NN</a:t>
            </a:r>
            <a:r>
              <a:rPr lang="en-IN" b="1" i="1" dirty="0" smtClean="0"/>
              <a:t>)</a:t>
            </a:r>
            <a:br>
              <a:rPr lang="en-IN" b="1" i="1" dirty="0" smtClean="0"/>
            </a:br>
            <a:r>
              <a:rPr lang="en-IN" sz="3600" b="1" i="1" dirty="0" smtClean="0"/>
              <a:t>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6000792"/>
          </a:xfrm>
        </p:spPr>
        <p:txBody>
          <a:bodyPr>
            <a:normAutofit lnSpcReduction="10000"/>
          </a:bodyPr>
          <a:lstStyle/>
          <a:p>
            <a:pPr algn="just"/>
            <a:r>
              <a:rPr lang="en-IN" sz="2800" dirty="0"/>
              <a:t>The K-Nearest Neighbors (</a:t>
            </a:r>
            <a:r>
              <a:rPr lang="en-IN" sz="2800" b="1" dirty="0"/>
              <a:t>K-NN</a:t>
            </a:r>
            <a:r>
              <a:rPr lang="en-IN" sz="2800" dirty="0"/>
              <a:t>) algorithm is a popular algorithm used mostly for solving classification problems. </a:t>
            </a:r>
            <a:endParaRPr lang="en-IN" sz="2800" dirty="0" smtClean="0"/>
          </a:p>
          <a:p>
            <a:pPr algn="just"/>
            <a:endParaRPr lang="en-US" sz="2800" dirty="0"/>
          </a:p>
          <a:p>
            <a:pPr algn="just"/>
            <a:r>
              <a:rPr lang="en-IN" sz="2800" dirty="0"/>
              <a:t>The K-NN algorithm stores all the available data (training data) and classifies a new data point (test data) based on the </a:t>
            </a:r>
            <a:r>
              <a:rPr lang="en-IN" sz="2800" b="1" i="1" dirty="0">
                <a:solidFill>
                  <a:srgbClr val="FF0000"/>
                </a:solidFill>
              </a:rPr>
              <a:t>similarity</a:t>
            </a:r>
            <a:r>
              <a:rPr lang="en-IN" sz="2800" b="1" i="1" dirty="0"/>
              <a:t>. </a:t>
            </a:r>
            <a:endParaRPr lang="en-IN" sz="2800" b="1" i="1" dirty="0" smtClean="0"/>
          </a:p>
          <a:p>
            <a:pPr algn="just"/>
            <a:endParaRPr lang="en-US" sz="2800" b="1" i="1" dirty="0"/>
          </a:p>
          <a:p>
            <a:pPr algn="just"/>
            <a:r>
              <a:rPr lang="en-IN" sz="2800" dirty="0"/>
              <a:t>In other words, The K-NN algorithm compares a new data point to the data / values in a given data set (with different classes or categories). Based on its </a:t>
            </a:r>
            <a:r>
              <a:rPr lang="en-IN" sz="2800" b="1" i="1" dirty="0"/>
              <a:t>closeness or similarities </a:t>
            </a:r>
            <a:r>
              <a:rPr lang="en-IN" sz="2800" dirty="0"/>
              <a:t>in a given range (</a:t>
            </a:r>
            <a:r>
              <a:rPr lang="en-IN" sz="2800" b="1" dirty="0"/>
              <a:t>K</a:t>
            </a:r>
            <a:r>
              <a:rPr lang="en-IN" sz="2800" dirty="0"/>
              <a:t>) of neighbors, the algorithm assigns the new data to a </a:t>
            </a:r>
            <a:r>
              <a:rPr lang="en-IN" sz="2800" i="1" dirty="0"/>
              <a:t>class or category</a:t>
            </a:r>
            <a:r>
              <a:rPr lang="en-IN" sz="2800" dirty="0"/>
              <a:t> in the data set (training data</a:t>
            </a:r>
            <a:r>
              <a:rPr lang="en-IN" sz="2800" dirty="0" smtClean="0"/>
              <a:t>).</a:t>
            </a:r>
            <a:endParaRPr lang="en-US" sz="2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800" b="1" i="1" dirty="0"/>
              <a:t>Why do we need a K-NN Algorithm?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 descr="K-Nearest Neighbor(KNN) Algorithm for Machine Learni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643050"/>
            <a:ext cx="5786478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929354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IN" sz="2800" b="1" i="1" dirty="0"/>
              <a:t>How k-Nearest-</a:t>
            </a:r>
            <a:r>
              <a:rPr lang="en-IN" sz="2800" b="1" i="1" dirty="0" err="1"/>
              <a:t>Neighbor</a:t>
            </a:r>
            <a:r>
              <a:rPr lang="en-IN" sz="2800" b="1" i="1" dirty="0"/>
              <a:t> (K-NN) Algorithm works?</a:t>
            </a:r>
            <a:endParaRPr lang="en-US" sz="2800" dirty="0"/>
          </a:p>
          <a:p>
            <a:pPr algn="just">
              <a:buNone/>
            </a:pPr>
            <a:r>
              <a:rPr lang="en-IN" sz="2800" dirty="0" smtClean="0"/>
              <a:t>	The </a:t>
            </a:r>
            <a:r>
              <a:rPr lang="en-IN" sz="2800" dirty="0"/>
              <a:t>algorithm consists of the </a:t>
            </a:r>
            <a:r>
              <a:rPr lang="en-IN" sz="2800" dirty="0" smtClean="0"/>
              <a:t>following </a:t>
            </a:r>
            <a:r>
              <a:rPr lang="en-IN" sz="2800" dirty="0"/>
              <a:t>steps</a:t>
            </a:r>
            <a:r>
              <a:rPr lang="en-IN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IN" sz="2800" b="1" dirty="0">
                <a:solidFill>
                  <a:srgbClr val="FF0000"/>
                </a:solidFill>
              </a:rPr>
              <a:t>Step -1: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b="1" i="1" dirty="0"/>
              <a:t>Choose the value K </a:t>
            </a:r>
            <a:r>
              <a:rPr lang="en-IN" sz="2800" dirty="0"/>
              <a:t>for the neighbors</a:t>
            </a:r>
            <a:r>
              <a:rPr lang="en-IN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IN" sz="2800" b="1" dirty="0">
                <a:solidFill>
                  <a:srgbClr val="FF0000"/>
                </a:solidFill>
              </a:rPr>
              <a:t>Step -2: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b="1" i="1" dirty="0"/>
              <a:t>Compute the distance </a:t>
            </a:r>
            <a:r>
              <a:rPr lang="en-IN" sz="2800" dirty="0"/>
              <a:t>between the new data </a:t>
            </a:r>
            <a:r>
              <a:rPr lang="en-IN" sz="2800" dirty="0" smtClean="0"/>
              <a:t>point </a:t>
            </a:r>
            <a:r>
              <a:rPr lang="en-IN" sz="2800" dirty="0"/>
              <a:t>and all other existing data points. And </a:t>
            </a:r>
            <a:r>
              <a:rPr lang="en-IN" sz="2800" dirty="0" smtClean="0"/>
              <a:t>arrange </a:t>
            </a:r>
            <a:r>
              <a:rPr lang="en-IN" sz="2800" dirty="0"/>
              <a:t>them in ascending order</a:t>
            </a:r>
            <a:r>
              <a:rPr lang="en-IN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IN" sz="2800" b="1" dirty="0">
                <a:solidFill>
                  <a:srgbClr val="FF0000"/>
                </a:solidFill>
              </a:rPr>
              <a:t>Step -3</a:t>
            </a:r>
            <a:r>
              <a:rPr lang="en-IN" sz="2800" dirty="0">
                <a:solidFill>
                  <a:srgbClr val="FF0000"/>
                </a:solidFill>
              </a:rPr>
              <a:t>: </a:t>
            </a:r>
            <a:r>
              <a:rPr lang="en-IN" sz="2800" b="1" i="1" dirty="0"/>
              <a:t>Find the K nearest neighbors </a:t>
            </a:r>
            <a:r>
              <a:rPr lang="en-IN" sz="2800" dirty="0"/>
              <a:t>to the new data </a:t>
            </a:r>
            <a:r>
              <a:rPr lang="en-IN" sz="2800" dirty="0" smtClean="0"/>
              <a:t>point </a:t>
            </a:r>
            <a:r>
              <a:rPr lang="en-IN" sz="2800" dirty="0"/>
              <a:t>based on the computed distances</a:t>
            </a:r>
            <a:r>
              <a:rPr lang="en-IN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IN" sz="2800" b="1" dirty="0">
                <a:solidFill>
                  <a:srgbClr val="FF0000"/>
                </a:solidFill>
              </a:rPr>
              <a:t>Step -4: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b="1" i="1" dirty="0"/>
              <a:t>Count the number of data points</a:t>
            </a:r>
            <a:r>
              <a:rPr lang="en-IN" sz="2800" dirty="0"/>
              <a:t> in each </a:t>
            </a:r>
            <a:r>
              <a:rPr lang="en-IN" sz="2800" dirty="0" smtClean="0"/>
              <a:t>category </a:t>
            </a:r>
            <a:r>
              <a:rPr lang="en-IN" sz="2800" dirty="0"/>
              <a:t>among these k neighbors</a:t>
            </a:r>
            <a:r>
              <a:rPr lang="en-IN" sz="2800" dirty="0" smtClean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IN" sz="2800" b="1" dirty="0" smtClean="0">
                <a:solidFill>
                  <a:srgbClr val="FF0000"/>
                </a:solidFill>
              </a:rPr>
              <a:t>Step </a:t>
            </a:r>
            <a:r>
              <a:rPr lang="en-IN" sz="2800" b="1" dirty="0">
                <a:solidFill>
                  <a:srgbClr val="FF0000"/>
                </a:solidFill>
              </a:rPr>
              <a:t>-5:</a:t>
            </a:r>
            <a:r>
              <a:rPr lang="en-IN" sz="2800" dirty="0">
                <a:solidFill>
                  <a:srgbClr val="FF0000"/>
                </a:solidFill>
              </a:rPr>
              <a:t> </a:t>
            </a:r>
            <a:r>
              <a:rPr lang="en-IN" sz="2800" b="1" i="1" dirty="0"/>
              <a:t>Assign the new data point </a:t>
            </a:r>
            <a:r>
              <a:rPr lang="en-IN" sz="2800" dirty="0"/>
              <a:t>to that class </a:t>
            </a:r>
            <a:r>
              <a:rPr lang="en-IN" sz="2800" dirty="0" smtClean="0"/>
              <a:t>/ category </a:t>
            </a:r>
            <a:r>
              <a:rPr lang="en-IN" sz="2800" dirty="0"/>
              <a:t>for which the number of the neighbors </a:t>
            </a:r>
            <a:r>
              <a:rPr lang="en-IN" sz="2800" dirty="0" smtClean="0"/>
              <a:t>	is </a:t>
            </a:r>
            <a:r>
              <a:rPr lang="en-IN" sz="2800" dirty="0"/>
              <a:t>maximum</a:t>
            </a:r>
            <a:r>
              <a:rPr lang="en-IN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IN" sz="2800" b="1" i="1" dirty="0" smtClean="0"/>
          </a:p>
          <a:p>
            <a:pPr algn="just">
              <a:buNone/>
            </a:pPr>
            <a:r>
              <a:rPr lang="en-IN" sz="2800" b="1" i="1" dirty="0" smtClean="0"/>
              <a:t>How </a:t>
            </a:r>
            <a:r>
              <a:rPr lang="en-IN" sz="2800" b="1" i="1" dirty="0"/>
              <a:t>to Choose the Value of K in the K-NN Algorithm?</a:t>
            </a:r>
            <a:endParaRPr lang="en-US" sz="2800" dirty="0"/>
          </a:p>
          <a:p>
            <a:pPr algn="just">
              <a:buNone/>
            </a:pPr>
            <a:endParaRPr lang="en-IN" sz="2800" dirty="0" smtClean="0"/>
          </a:p>
          <a:p>
            <a:pPr algn="just">
              <a:buNone/>
            </a:pPr>
            <a:r>
              <a:rPr lang="en-IN" sz="2800" dirty="0"/>
              <a:t>	</a:t>
            </a:r>
            <a:r>
              <a:rPr lang="en-IN" sz="2800" dirty="0" smtClean="0"/>
              <a:t>There </a:t>
            </a:r>
            <a:r>
              <a:rPr lang="en-IN" sz="2800" dirty="0"/>
              <a:t>is </a:t>
            </a:r>
            <a:r>
              <a:rPr lang="en-IN" sz="2800" b="1" i="1" dirty="0"/>
              <a:t>no specific way</a:t>
            </a:r>
            <a:r>
              <a:rPr lang="en-IN" sz="2800" dirty="0"/>
              <a:t> of choosing the value </a:t>
            </a:r>
            <a:r>
              <a:rPr lang="en-IN" sz="2800" b="1" dirty="0"/>
              <a:t>K</a:t>
            </a:r>
            <a:r>
              <a:rPr lang="en-IN" sz="2800" dirty="0"/>
              <a:t>, but here are some common conventions to keep in mind:</a:t>
            </a:r>
            <a:endParaRPr lang="en-US" sz="2800" dirty="0"/>
          </a:p>
          <a:p>
            <a:pPr lvl="1" algn="just"/>
            <a:r>
              <a:rPr lang="en-IN" sz="2600" dirty="0"/>
              <a:t>Choosing a </a:t>
            </a:r>
            <a:r>
              <a:rPr lang="en-IN" sz="2600" b="1" i="1" dirty="0"/>
              <a:t>very low value </a:t>
            </a:r>
            <a:r>
              <a:rPr lang="en-IN" sz="2600" dirty="0"/>
              <a:t>will most likely lead to </a:t>
            </a:r>
            <a:r>
              <a:rPr lang="en-IN" sz="2600" b="1" i="1" dirty="0"/>
              <a:t>inaccurate predictions</a:t>
            </a:r>
            <a:r>
              <a:rPr lang="en-IN" sz="2600" dirty="0"/>
              <a:t>.</a:t>
            </a:r>
            <a:endParaRPr lang="en-US" sz="2600" dirty="0"/>
          </a:p>
          <a:p>
            <a:pPr lvl="1" algn="just"/>
            <a:r>
              <a:rPr lang="en-IN" sz="2600" dirty="0"/>
              <a:t>The commonly used value of</a:t>
            </a:r>
            <a:r>
              <a:rPr lang="en-IN" sz="2600" b="1" dirty="0"/>
              <a:t> K</a:t>
            </a:r>
            <a:r>
              <a:rPr lang="en-IN" sz="2600" dirty="0"/>
              <a:t> is </a:t>
            </a:r>
            <a:r>
              <a:rPr lang="en-IN" sz="2600" b="1" dirty="0"/>
              <a:t>5.</a:t>
            </a:r>
            <a:endParaRPr lang="en-US" sz="2600" dirty="0"/>
          </a:p>
          <a:p>
            <a:pPr lvl="1" algn="just"/>
            <a:r>
              <a:rPr lang="en-IN" sz="2600" dirty="0"/>
              <a:t>Always use an </a:t>
            </a:r>
            <a:r>
              <a:rPr lang="en-IN" sz="2600" b="1" i="1" dirty="0"/>
              <a:t>odd number </a:t>
            </a:r>
            <a:r>
              <a:rPr lang="en-IN" sz="2600" dirty="0"/>
              <a:t>as the value of K.</a:t>
            </a:r>
            <a:endParaRPr lang="en-US" sz="2600" dirty="0"/>
          </a:p>
          <a:p>
            <a:pPr lvl="1" algn="just"/>
            <a:r>
              <a:rPr lang="en-IN" sz="2600" dirty="0"/>
              <a:t>If the input data has </a:t>
            </a:r>
            <a:r>
              <a:rPr lang="en-IN" sz="2600" b="1" i="1" dirty="0"/>
              <a:t>more outliers or noise</a:t>
            </a:r>
            <a:r>
              <a:rPr lang="en-IN" sz="2600" dirty="0"/>
              <a:t>, a higher value of k would be better.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b="1" i="1" dirty="0" smtClean="0"/>
              <a:t>How to Compute the Distance? (or) </a:t>
            </a:r>
          </a:p>
          <a:p>
            <a:pPr algn="just">
              <a:buNone/>
            </a:pPr>
            <a:r>
              <a:rPr lang="en-US" sz="2800" b="1" i="1" dirty="0" smtClean="0"/>
              <a:t>Distance Measures Used in KNN Algorithm</a:t>
            </a:r>
            <a:r>
              <a:rPr lang="en-IN" sz="2800" b="1" i="1" dirty="0" smtClean="0"/>
              <a:t>?</a:t>
            </a:r>
            <a:endParaRPr lang="en-IN" sz="2800" dirty="0" smtClean="0"/>
          </a:p>
          <a:p>
            <a:pPr algn="just"/>
            <a:r>
              <a:rPr lang="en-IN" sz="2800" dirty="0" smtClean="0"/>
              <a:t> </a:t>
            </a:r>
            <a:r>
              <a:rPr lang="en-IN" sz="2800" dirty="0"/>
              <a:t>The K-NN algorithm enables us to classify or categorize the new data point by </a:t>
            </a:r>
            <a:r>
              <a:rPr lang="en-IN" sz="2800" b="1" i="1" dirty="0"/>
              <a:t>calculating the distance</a:t>
            </a:r>
            <a:r>
              <a:rPr lang="en-IN" sz="2800" dirty="0"/>
              <a:t> from other pre-existing data points.  </a:t>
            </a:r>
            <a:endParaRPr lang="en-IN" sz="2800" dirty="0" smtClean="0"/>
          </a:p>
          <a:p>
            <a:pPr algn="just"/>
            <a:endParaRPr lang="en-IN" sz="2800" dirty="0" smtClean="0"/>
          </a:p>
          <a:p>
            <a:pPr algn="just"/>
            <a:r>
              <a:rPr lang="en-IN" sz="2800" dirty="0" smtClean="0"/>
              <a:t>To </a:t>
            </a:r>
            <a:r>
              <a:rPr lang="en-IN" sz="2800" dirty="0"/>
              <a:t>calculate the distance we use any of the following are </a:t>
            </a:r>
            <a:r>
              <a:rPr lang="en-IN" sz="2800" b="1" i="1" dirty="0" smtClean="0"/>
              <a:t>Distance </a:t>
            </a:r>
            <a:r>
              <a:rPr lang="en-IN" sz="2800" b="1" i="1" dirty="0"/>
              <a:t>Measures</a:t>
            </a:r>
            <a:r>
              <a:rPr lang="en-IN" sz="2800" b="1" i="1" dirty="0" smtClean="0"/>
              <a:t>.</a:t>
            </a:r>
          </a:p>
          <a:p>
            <a:pPr lvl="1" algn="just"/>
            <a:endParaRPr lang="en-IN" b="1" i="1" dirty="0"/>
          </a:p>
          <a:p>
            <a:pPr lvl="1" algn="just"/>
            <a:r>
              <a:rPr lang="en-IN" b="1" i="1" dirty="0" smtClean="0">
                <a:solidFill>
                  <a:srgbClr val="FF0000"/>
                </a:solidFill>
              </a:rPr>
              <a:t>Euclidean </a:t>
            </a:r>
            <a:r>
              <a:rPr lang="en-IN" b="1" i="1" dirty="0" smtClean="0"/>
              <a:t>distance</a:t>
            </a:r>
          </a:p>
          <a:p>
            <a:pPr lvl="1" algn="just"/>
            <a:r>
              <a:rPr lang="en-IN" b="1" i="1" dirty="0">
                <a:solidFill>
                  <a:srgbClr val="FF0000"/>
                </a:solidFill>
              </a:rPr>
              <a:t>Manhattan </a:t>
            </a:r>
            <a:r>
              <a:rPr lang="en-IN" b="1" i="1" dirty="0"/>
              <a:t>distance</a:t>
            </a:r>
            <a:endParaRPr lang="en-IN" b="1" i="1" dirty="0" smtClean="0"/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 smtClean="0">
                <a:solidFill>
                  <a:srgbClr val="FF0000"/>
                </a:solidFill>
              </a:rPr>
              <a:t>Euclidean </a:t>
            </a:r>
            <a:r>
              <a:rPr lang="en-IN" b="1" i="1" dirty="0" smtClean="0"/>
              <a:t>distance:</a:t>
            </a:r>
          </a:p>
          <a:p>
            <a:pPr algn="just"/>
            <a:r>
              <a:rPr lang="en-IN" sz="2600" dirty="0"/>
              <a:t>Euclidean distance can be simply explained as the </a:t>
            </a:r>
            <a:r>
              <a:rPr lang="en-IN" sz="2600" b="1" i="1" dirty="0"/>
              <a:t>ordinary distance</a:t>
            </a:r>
            <a:r>
              <a:rPr lang="en-IN" sz="2600" dirty="0"/>
              <a:t> between two points</a:t>
            </a:r>
            <a:r>
              <a:rPr lang="en-IN" sz="2600" dirty="0" smtClean="0"/>
              <a:t>.</a:t>
            </a:r>
          </a:p>
          <a:p>
            <a:pPr algn="just"/>
            <a:r>
              <a:rPr lang="en-IN" sz="2600" dirty="0" smtClean="0"/>
              <a:t> </a:t>
            </a:r>
            <a:r>
              <a:rPr lang="en-IN" sz="2600" dirty="0"/>
              <a:t>Mathematically it computes the </a:t>
            </a:r>
            <a:r>
              <a:rPr lang="en-IN" sz="2600" b="1" i="1" dirty="0"/>
              <a:t>root of squared differences</a:t>
            </a:r>
            <a:r>
              <a:rPr lang="en-IN" sz="2600" dirty="0"/>
              <a:t> between the coordinates between two objects</a:t>
            </a:r>
            <a:r>
              <a:rPr lang="en-IN" sz="2600" dirty="0" smtClean="0"/>
              <a:t>.</a:t>
            </a:r>
          </a:p>
          <a:p>
            <a:pPr algn="just"/>
            <a:r>
              <a:rPr lang="en-IN" sz="2600" dirty="0" smtClean="0"/>
              <a:t>The </a:t>
            </a:r>
            <a:r>
              <a:rPr lang="en-IN" sz="2600" b="1" i="1" dirty="0"/>
              <a:t>Euclidean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.. , </a:t>
            </a:r>
            <a:r>
              <a:rPr lang="en-IN" sz="2600" i="1" dirty="0" err="1"/>
              <a:t>yn</a:t>
            </a:r>
            <a:r>
              <a:rPr lang="en-IN" sz="2600" dirty="0"/>
              <a:t>)  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4071942"/>
            <a:ext cx="51720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342900" lvl="1" indent="-342900" algn="just">
              <a:buNone/>
            </a:pPr>
            <a:r>
              <a:rPr lang="en-IN" b="1" i="1" dirty="0" smtClean="0">
                <a:solidFill>
                  <a:srgbClr val="FF0000"/>
                </a:solidFill>
              </a:rPr>
              <a:t>Manhattan </a:t>
            </a:r>
            <a:r>
              <a:rPr lang="en-IN" b="1" i="1" dirty="0" smtClean="0"/>
              <a:t>distance:</a:t>
            </a:r>
          </a:p>
          <a:p>
            <a:pPr algn="just"/>
            <a:r>
              <a:rPr lang="en-IN" sz="2600" dirty="0"/>
              <a:t>Manhattan Distance metric is generally used when we are interested in the total distance travelled by the object instead of the displacement. </a:t>
            </a:r>
            <a:endParaRPr lang="en-IN" sz="2600" dirty="0" smtClean="0"/>
          </a:p>
          <a:p>
            <a:pPr algn="just"/>
            <a:r>
              <a:rPr lang="en-IN" sz="2600" dirty="0" smtClean="0"/>
              <a:t>This distance </a:t>
            </a:r>
            <a:r>
              <a:rPr lang="en-IN" sz="2600" dirty="0"/>
              <a:t>is calculated by </a:t>
            </a:r>
            <a:r>
              <a:rPr lang="en-IN" sz="2600" b="1" i="1" dirty="0"/>
              <a:t>summing the absolute difference </a:t>
            </a:r>
            <a:r>
              <a:rPr lang="en-IN" sz="2600" dirty="0"/>
              <a:t>between the coordinates of the points in n-dimensions.</a:t>
            </a:r>
            <a:endParaRPr lang="en-US" sz="2600" dirty="0"/>
          </a:p>
          <a:p>
            <a:pPr algn="just"/>
            <a:r>
              <a:rPr lang="en-IN" sz="2600" dirty="0"/>
              <a:t>The </a:t>
            </a:r>
            <a:r>
              <a:rPr lang="en-IN" sz="2600" b="1" i="1" dirty="0"/>
              <a:t>Manhattan distance</a:t>
            </a:r>
            <a:r>
              <a:rPr lang="en-IN" sz="2600" dirty="0"/>
              <a:t> between two points or tuples, say, </a:t>
            </a:r>
            <a:r>
              <a:rPr lang="en-IN" sz="2600" b="1" dirty="0"/>
              <a:t>X</a:t>
            </a:r>
            <a:r>
              <a:rPr lang="en-IN" sz="2600" dirty="0"/>
              <a:t> = (</a:t>
            </a:r>
            <a:r>
              <a:rPr lang="en-IN" sz="2600" i="1" dirty="0"/>
              <a:t>x1, x2, . . .  , </a:t>
            </a:r>
            <a:r>
              <a:rPr lang="en-IN" sz="2600" i="1" dirty="0" err="1"/>
              <a:t>xn</a:t>
            </a:r>
            <a:r>
              <a:rPr lang="en-IN" sz="2600" dirty="0"/>
              <a:t>) and </a:t>
            </a:r>
            <a:r>
              <a:rPr lang="en-IN" sz="2600" b="1" dirty="0"/>
              <a:t>Y</a:t>
            </a:r>
            <a:r>
              <a:rPr lang="en-IN" sz="2600" dirty="0"/>
              <a:t> = (</a:t>
            </a:r>
            <a:r>
              <a:rPr lang="en-IN" sz="2600" i="1" dirty="0"/>
              <a:t>y1, y2, . . . , </a:t>
            </a:r>
            <a:r>
              <a:rPr lang="en-IN" sz="2600" i="1" dirty="0" err="1"/>
              <a:t>yn</a:t>
            </a:r>
            <a:r>
              <a:rPr lang="en-IN" sz="2600" i="1" dirty="0"/>
              <a:t>)  </a:t>
            </a:r>
            <a:r>
              <a:rPr lang="en-IN" sz="2600" dirty="0"/>
              <a:t>is </a:t>
            </a:r>
            <a:endParaRPr lang="en-US" sz="2600" dirty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4500570"/>
            <a:ext cx="4714875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800" b="1" i="1" dirty="0" smtClean="0"/>
              <a:t>Examples to calculate distances:</a:t>
            </a:r>
            <a:endParaRPr lang="en-US" sz="2800" dirty="0"/>
          </a:p>
          <a:p>
            <a:pPr>
              <a:buNone/>
            </a:pPr>
            <a:r>
              <a:rPr lang="en-IN" sz="2600" dirty="0"/>
              <a:t>Let X = (1, 2) and Y = (3, 5) represent two data points. </a:t>
            </a:r>
            <a:endParaRPr lang="en-US" sz="2600" dirty="0" smtClean="0"/>
          </a:p>
          <a:p>
            <a:pPr algn="just"/>
            <a:r>
              <a:rPr lang="en-IN" sz="2600" dirty="0" smtClean="0"/>
              <a:t>The </a:t>
            </a:r>
            <a:r>
              <a:rPr lang="en-IN" sz="2600" b="1" i="1" dirty="0"/>
              <a:t>Euclidean distance</a:t>
            </a:r>
            <a:r>
              <a:rPr lang="en-IN" sz="2600" dirty="0"/>
              <a:t> between the two data points is </a:t>
            </a:r>
            <a:endParaRPr lang="en-US" sz="2600" dirty="0"/>
          </a:p>
          <a:p>
            <a:pPr algn="just"/>
            <a:endParaRPr lang="en-IN" sz="2600" dirty="0" smtClean="0"/>
          </a:p>
          <a:p>
            <a:pPr algn="just"/>
            <a:endParaRPr lang="en-IN" sz="2600" dirty="0"/>
          </a:p>
          <a:p>
            <a:pPr algn="just"/>
            <a:endParaRPr lang="en-US" sz="2600" dirty="0"/>
          </a:p>
          <a:p>
            <a:pPr algn="just"/>
            <a:endParaRPr lang="en-IN" sz="2600" dirty="0" smtClean="0"/>
          </a:p>
          <a:p>
            <a:pPr algn="just"/>
            <a:endParaRPr lang="en-IN" sz="2600" dirty="0" smtClean="0"/>
          </a:p>
          <a:p>
            <a:pPr algn="just"/>
            <a:r>
              <a:rPr lang="en-IN" sz="2600" dirty="0" smtClean="0"/>
              <a:t>The </a:t>
            </a:r>
            <a:r>
              <a:rPr lang="en-IN" sz="2600" b="1" i="1" dirty="0"/>
              <a:t>Manhattan distance</a:t>
            </a:r>
            <a:r>
              <a:rPr lang="en-IN" sz="2600" dirty="0"/>
              <a:t> between the two data </a:t>
            </a:r>
            <a:r>
              <a:rPr lang="en-IN" sz="2600" dirty="0" smtClean="0"/>
              <a:t>points is</a:t>
            </a:r>
            <a:endParaRPr lang="en-US" sz="2600" dirty="0"/>
          </a:p>
          <a:p>
            <a:pPr algn="just">
              <a:buNone/>
            </a:pPr>
            <a:endParaRPr lang="en-IN" sz="2800" dirty="0" smtClean="0"/>
          </a:p>
          <a:p>
            <a:pPr algn="just"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 smtClean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071678"/>
            <a:ext cx="37338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857760"/>
            <a:ext cx="33337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2800" b="1" i="1" dirty="0" smtClean="0"/>
              <a:t>Example: </a:t>
            </a:r>
            <a:r>
              <a:rPr lang="en-US" sz="2000" dirty="0" smtClean="0"/>
              <a:t>Consider the following training dataset,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IN" sz="2000" dirty="0" smtClean="0"/>
          </a:p>
          <a:p>
            <a:pPr>
              <a:buNone/>
            </a:pPr>
            <a:r>
              <a:rPr lang="en-IN" sz="2000" dirty="0" smtClean="0"/>
              <a:t>And </a:t>
            </a:r>
            <a:r>
              <a:rPr lang="en-IN" sz="2000" dirty="0"/>
              <a:t>apply </a:t>
            </a:r>
            <a:r>
              <a:rPr lang="en-IN" sz="2000" b="1" dirty="0"/>
              <a:t>K-NN algorithm</a:t>
            </a:r>
            <a:r>
              <a:rPr lang="en-IN" sz="2000" dirty="0"/>
              <a:t> to find the </a:t>
            </a:r>
            <a:r>
              <a:rPr lang="en-IN" sz="2000" b="1" i="1" dirty="0"/>
              <a:t>class label</a:t>
            </a:r>
            <a:r>
              <a:rPr lang="en-IN" sz="2000" dirty="0"/>
              <a:t> for the following test tuple</a:t>
            </a:r>
            <a:r>
              <a:rPr lang="en-IN" sz="2000" dirty="0" smtClean="0"/>
              <a:t>.</a:t>
            </a:r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IN" sz="2800" dirty="0"/>
          </a:p>
          <a:p>
            <a:pPr algn="just">
              <a:buNone/>
            </a:pPr>
            <a:endParaRPr lang="en-IN" sz="2800" dirty="0" smtClean="0"/>
          </a:p>
          <a:p>
            <a:pPr algn="just">
              <a:buNone/>
            </a:pPr>
            <a:endParaRPr lang="en-US" sz="2800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832686"/>
            <a:ext cx="5715040" cy="4310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572140"/>
            <a:ext cx="49339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IN" sz="3300" b="1" i="1" dirty="0"/>
              <a:t>Solution:</a:t>
            </a:r>
            <a:endParaRPr lang="en-US" sz="3300" dirty="0"/>
          </a:p>
          <a:p>
            <a:pPr algn="just"/>
            <a:r>
              <a:rPr lang="en-IN" dirty="0"/>
              <a:t>In the given dataset, we have </a:t>
            </a:r>
            <a:r>
              <a:rPr lang="en-IN" b="1" i="1" dirty="0"/>
              <a:t>two columns</a:t>
            </a:r>
            <a:r>
              <a:rPr lang="en-IN" dirty="0"/>
              <a:t> – </a:t>
            </a:r>
            <a:r>
              <a:rPr lang="en-IN" i="1" dirty="0"/>
              <a:t>Height </a:t>
            </a:r>
            <a:r>
              <a:rPr lang="en-IN" dirty="0"/>
              <a:t>(in CM) and </a:t>
            </a:r>
            <a:r>
              <a:rPr lang="en-IN" i="1" dirty="0"/>
              <a:t>Weight </a:t>
            </a:r>
            <a:r>
              <a:rPr lang="en-IN" dirty="0"/>
              <a:t>(in KG). Each row in the dataset has a class of either </a:t>
            </a:r>
            <a:r>
              <a:rPr lang="en-IN" b="1" i="1" dirty="0"/>
              <a:t>Normal</a:t>
            </a:r>
            <a:r>
              <a:rPr lang="en-IN" dirty="0"/>
              <a:t> or </a:t>
            </a:r>
            <a:r>
              <a:rPr lang="en-IN" b="1" i="1" dirty="0"/>
              <a:t>Overweight</a:t>
            </a:r>
            <a:r>
              <a:rPr lang="en-IN" dirty="0"/>
              <a:t>.</a:t>
            </a:r>
            <a:endParaRPr lang="en-US" dirty="0"/>
          </a:p>
          <a:p>
            <a:pPr algn="just">
              <a:buNone/>
            </a:pPr>
            <a:r>
              <a:rPr lang="en-IN" b="1" dirty="0"/>
              <a:t>Step-1:</a:t>
            </a:r>
            <a:endParaRPr lang="en-US" dirty="0"/>
          </a:p>
          <a:p>
            <a:pPr algn="just"/>
            <a:r>
              <a:rPr lang="en-IN" dirty="0"/>
              <a:t>To start working with K-NN algorithm, first we need to choose the value for </a:t>
            </a:r>
            <a:r>
              <a:rPr lang="en-IN" b="1" dirty="0"/>
              <a:t>K.</a:t>
            </a:r>
            <a:endParaRPr lang="en-US" dirty="0"/>
          </a:p>
          <a:p>
            <a:pPr algn="just"/>
            <a:r>
              <a:rPr lang="en-IN" dirty="0"/>
              <a:t>Let’s assume the value of </a:t>
            </a:r>
            <a:r>
              <a:rPr lang="en-IN" b="1" dirty="0"/>
              <a:t>K </a:t>
            </a:r>
            <a:r>
              <a:rPr lang="en-IN" dirty="0"/>
              <a:t>is </a:t>
            </a:r>
            <a:r>
              <a:rPr lang="en-IN" b="1" dirty="0"/>
              <a:t>5.</a:t>
            </a:r>
            <a:endParaRPr lang="en-US" dirty="0"/>
          </a:p>
          <a:p>
            <a:pPr algn="just">
              <a:buNone/>
            </a:pPr>
            <a:r>
              <a:rPr lang="en-IN" b="1" dirty="0"/>
              <a:t>Step-2:</a:t>
            </a:r>
            <a:endParaRPr lang="en-US" dirty="0"/>
          </a:p>
          <a:p>
            <a:pPr algn="just"/>
            <a:r>
              <a:rPr lang="en-IN" dirty="0"/>
              <a:t>In this, we need to calculate the distance between </a:t>
            </a:r>
            <a:r>
              <a:rPr lang="en-IN" b="1" i="1" dirty="0"/>
              <a:t>new (test) tuple</a:t>
            </a:r>
            <a:r>
              <a:rPr lang="en-IN" dirty="0"/>
              <a:t> and all other tuples in the </a:t>
            </a:r>
            <a:r>
              <a:rPr lang="en-IN" b="1" i="1" dirty="0"/>
              <a:t>existing (training)</a:t>
            </a:r>
            <a:r>
              <a:rPr lang="en-IN" dirty="0"/>
              <a:t> dataset.</a:t>
            </a:r>
            <a:endParaRPr lang="en-US" dirty="0"/>
          </a:p>
          <a:p>
            <a:pPr algn="just"/>
            <a:r>
              <a:rPr lang="en-IN" dirty="0"/>
              <a:t>To calculate the distance we choose </a:t>
            </a:r>
            <a:r>
              <a:rPr lang="en-IN" b="1" i="1" dirty="0"/>
              <a:t>Euclidean distance measure.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/>
            <a:r>
              <a:rPr lang="en-IN" sz="2600" dirty="0"/>
              <a:t>Now, we need to calculate the distance from this new tuple to all other data tuples</a:t>
            </a:r>
            <a:r>
              <a:rPr lang="en-IN" sz="2600" dirty="0" smtClean="0"/>
              <a:t>.</a:t>
            </a:r>
          </a:p>
          <a:p>
            <a:pPr algn="just"/>
            <a:endParaRPr lang="en-US" sz="2600" dirty="0"/>
          </a:p>
          <a:p>
            <a:pPr algn="just" fontAlgn="base">
              <a:buNone/>
            </a:pPr>
            <a:r>
              <a:rPr lang="en-IN" sz="2600" dirty="0" smtClean="0"/>
              <a:t>Here's </a:t>
            </a:r>
            <a:r>
              <a:rPr lang="en-IN" sz="2600" dirty="0"/>
              <a:t>the formula: </a:t>
            </a:r>
            <a:endParaRPr lang="en-US" sz="2600" dirty="0"/>
          </a:p>
          <a:p>
            <a:pPr algn="just" fontAlgn="base">
              <a:buNone/>
            </a:pPr>
            <a:r>
              <a:rPr lang="en-IN" sz="2600" i="1" dirty="0" smtClean="0"/>
              <a:t>				</a:t>
            </a:r>
            <a:r>
              <a:rPr lang="en-IN" i="1" dirty="0" smtClean="0"/>
              <a:t>√</a:t>
            </a:r>
            <a:r>
              <a:rPr lang="en-IN" i="1" dirty="0"/>
              <a:t>(X₂-X₁)² + (Y₂-Y₁)²</a:t>
            </a:r>
            <a:endParaRPr lang="en-US" sz="2600" dirty="0"/>
          </a:p>
          <a:p>
            <a:pPr algn="just" fontAlgn="base">
              <a:buNone/>
            </a:pPr>
            <a:endParaRPr lang="en-IN" sz="2600" dirty="0" smtClean="0"/>
          </a:p>
          <a:p>
            <a:pPr algn="just" fontAlgn="base">
              <a:buNone/>
            </a:pPr>
            <a:r>
              <a:rPr lang="en-IN" sz="2600" dirty="0" smtClean="0"/>
              <a:t>Where</a:t>
            </a:r>
            <a:r>
              <a:rPr lang="en-IN" sz="2600" dirty="0"/>
              <a:t>:	</a:t>
            </a:r>
            <a:endParaRPr lang="en-US" sz="2600" dirty="0"/>
          </a:p>
          <a:p>
            <a:pPr lvl="1" algn="just" fontAlgn="base"/>
            <a:r>
              <a:rPr lang="en-IN" sz="2600" dirty="0"/>
              <a:t>X₂ = New entry's Height (148).</a:t>
            </a:r>
            <a:endParaRPr lang="en-US" sz="2600" dirty="0"/>
          </a:p>
          <a:p>
            <a:pPr lvl="1" algn="just" fontAlgn="base"/>
            <a:r>
              <a:rPr lang="en-IN" sz="2600" dirty="0"/>
              <a:t>X₁= Existing entry's Height.</a:t>
            </a:r>
            <a:endParaRPr lang="en-US" sz="2600" dirty="0"/>
          </a:p>
          <a:p>
            <a:pPr lvl="1" algn="just" fontAlgn="base"/>
            <a:r>
              <a:rPr lang="en-IN" sz="2600" dirty="0"/>
              <a:t>Y₂ = New entry's Weight (60).</a:t>
            </a:r>
            <a:endParaRPr lang="en-US" sz="2600" dirty="0"/>
          </a:p>
          <a:p>
            <a:pPr lvl="1" algn="just" fontAlgn="base"/>
            <a:r>
              <a:rPr lang="en-IN" sz="2600" dirty="0"/>
              <a:t>Y₁ = Existing entry's Weight.</a:t>
            </a:r>
            <a:endParaRPr lang="en-US" sz="26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963" y="928670"/>
            <a:ext cx="8936037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7" y="1214422"/>
            <a:ext cx="8945563" cy="462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1128713"/>
            <a:ext cx="9174163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/>
            <a:r>
              <a:rPr lang="en-IN" sz="2400" dirty="0"/>
              <a:t>After </a:t>
            </a:r>
            <a:r>
              <a:rPr lang="en-IN" sz="2400" b="1" i="1" dirty="0"/>
              <a:t>calculating the distances </a:t>
            </a:r>
            <a:r>
              <a:rPr lang="en-IN" sz="2400" dirty="0"/>
              <a:t>from all other existing data </a:t>
            </a:r>
            <a:r>
              <a:rPr lang="en-IN" sz="2400" dirty="0" smtClean="0"/>
              <a:t>tuples, the </a:t>
            </a:r>
            <a:r>
              <a:rPr lang="en-IN" sz="2400" dirty="0"/>
              <a:t>updated table or dataset </a:t>
            </a:r>
            <a:r>
              <a:rPr lang="en-IN" sz="2400" dirty="0" smtClean="0"/>
              <a:t>is</a:t>
            </a:r>
          </a:p>
          <a:p>
            <a:pPr algn="just">
              <a:buNone/>
            </a:pPr>
            <a:endParaRPr lang="en-US" sz="2400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164263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Let's </a:t>
            </a:r>
            <a:r>
              <a:rPr lang="en-US" sz="2400" b="1" i="1" dirty="0" smtClean="0"/>
              <a:t>rearrange</a:t>
            </a:r>
            <a:r>
              <a:rPr lang="en-US" sz="2400" dirty="0" smtClean="0"/>
              <a:t> the distances in </a:t>
            </a:r>
            <a:r>
              <a:rPr lang="en-US" sz="2400" b="1" i="1" dirty="0" smtClean="0"/>
              <a:t>ascending order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066814"/>
            <a:ext cx="6288087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US" sz="2400" b="1" dirty="0" smtClean="0"/>
              <a:t>Step -3: </a:t>
            </a:r>
          </a:p>
          <a:p>
            <a:pPr algn="just"/>
            <a:r>
              <a:rPr lang="en-US" sz="2400" dirty="0" smtClean="0"/>
              <a:t>Since we chose </a:t>
            </a:r>
            <a:r>
              <a:rPr lang="en-US" sz="2400" b="1" dirty="0" smtClean="0"/>
              <a:t>5</a:t>
            </a:r>
            <a:r>
              <a:rPr lang="en-US" sz="2400" dirty="0" smtClean="0"/>
              <a:t> as the value of </a:t>
            </a:r>
            <a:r>
              <a:rPr lang="en-US" sz="2400" b="1" dirty="0" smtClean="0"/>
              <a:t>K</a:t>
            </a:r>
            <a:r>
              <a:rPr lang="en-US" sz="2400" dirty="0" smtClean="0"/>
              <a:t>, we'll only consider the first </a:t>
            </a:r>
            <a:r>
              <a:rPr lang="en-US" sz="2400" b="1" i="1" dirty="0" smtClean="0"/>
              <a:t>five</a:t>
            </a:r>
            <a:r>
              <a:rPr lang="en-US" sz="2400" dirty="0" smtClean="0"/>
              <a:t> rows.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714620"/>
            <a:ext cx="6259513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2400" b="1" dirty="0" smtClean="0"/>
          </a:p>
          <a:p>
            <a:pPr algn="just">
              <a:buNone/>
            </a:pPr>
            <a:r>
              <a:rPr lang="en-IN" sz="2400" b="1" dirty="0"/>
              <a:t>Step -4:</a:t>
            </a:r>
            <a:r>
              <a:rPr lang="en-IN" sz="2400" dirty="0"/>
              <a:t> </a:t>
            </a:r>
            <a:endParaRPr lang="en-US" sz="2400" dirty="0"/>
          </a:p>
          <a:p>
            <a:pPr algn="just"/>
            <a:r>
              <a:rPr lang="en-IN" sz="2400" dirty="0"/>
              <a:t>In the above 5 nearest neighbors, </a:t>
            </a:r>
            <a:r>
              <a:rPr lang="en-IN" sz="2400" b="1" dirty="0"/>
              <a:t>3 </a:t>
            </a:r>
            <a:r>
              <a:rPr lang="en-IN" sz="2400" dirty="0"/>
              <a:t>neighbors have </a:t>
            </a:r>
            <a:r>
              <a:rPr lang="en-IN" sz="2400" b="1" i="1" dirty="0"/>
              <a:t>Overweight</a:t>
            </a:r>
            <a:r>
              <a:rPr lang="en-IN" sz="2400" dirty="0"/>
              <a:t> as a class and </a:t>
            </a:r>
            <a:r>
              <a:rPr lang="en-IN" sz="2400" b="1" dirty="0"/>
              <a:t>2</a:t>
            </a:r>
            <a:r>
              <a:rPr lang="en-IN" sz="2400" dirty="0"/>
              <a:t> neighbours have </a:t>
            </a:r>
            <a:r>
              <a:rPr lang="en-IN" sz="2400" b="1" i="1" dirty="0"/>
              <a:t>Normal</a:t>
            </a:r>
            <a:r>
              <a:rPr lang="en-IN" sz="2400" dirty="0"/>
              <a:t> as a class</a:t>
            </a:r>
            <a:r>
              <a:rPr lang="en-IN" sz="2400" dirty="0" smtClean="0"/>
              <a:t>.</a:t>
            </a:r>
          </a:p>
          <a:p>
            <a:pPr algn="just"/>
            <a:endParaRPr lang="en-US" sz="2400" dirty="0"/>
          </a:p>
          <a:p>
            <a:pPr algn="just">
              <a:buNone/>
            </a:pPr>
            <a:r>
              <a:rPr lang="en-IN" sz="2400" b="1" dirty="0"/>
              <a:t>Step -5:</a:t>
            </a:r>
            <a:r>
              <a:rPr lang="en-IN" sz="2400" dirty="0"/>
              <a:t> </a:t>
            </a:r>
            <a:endParaRPr lang="en-US" sz="2400" dirty="0"/>
          </a:p>
          <a:p>
            <a:pPr algn="just"/>
            <a:r>
              <a:rPr lang="en-IN" sz="2400" dirty="0" smtClean="0"/>
              <a:t>As </a:t>
            </a:r>
            <a:r>
              <a:rPr lang="en-IN" sz="2400" dirty="0"/>
              <a:t>you can see above, the class </a:t>
            </a:r>
            <a:r>
              <a:rPr lang="en-IN" sz="2400" b="1" i="1" dirty="0"/>
              <a:t>Overweight</a:t>
            </a:r>
            <a:r>
              <a:rPr lang="en-IN" sz="2400" dirty="0"/>
              <a:t> has maximum number of neighbors, Therefore, we'll classify the new entry/tuple as </a:t>
            </a:r>
            <a:r>
              <a:rPr lang="en-IN" sz="2400" b="1" i="1" dirty="0"/>
              <a:t>Overweight.</a:t>
            </a:r>
            <a:endParaRPr lang="en-US" sz="2400" dirty="0"/>
          </a:p>
          <a:p>
            <a:pPr algn="just">
              <a:buNone/>
            </a:pPr>
            <a:endParaRPr lang="en-US" sz="2400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643446"/>
            <a:ext cx="78120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IN" sz="2400" b="1" dirty="0" smtClean="0"/>
          </a:p>
          <a:p>
            <a:pPr algn="just">
              <a:buNone/>
            </a:pPr>
            <a:endParaRPr lang="en-US" sz="2400" b="1" dirty="0" smtClean="0"/>
          </a:p>
          <a:p>
            <a:pPr>
              <a:buNone/>
            </a:pPr>
            <a:r>
              <a:rPr lang="en-IN" sz="2400" b="1" i="1" dirty="0"/>
              <a:t>Advantages of K-NN Algorithm</a:t>
            </a:r>
            <a:endParaRPr lang="en-US" sz="2400" dirty="0"/>
          </a:p>
          <a:p>
            <a:pPr lvl="0"/>
            <a:r>
              <a:rPr lang="en-IN" sz="2400" dirty="0"/>
              <a:t>It is </a:t>
            </a:r>
            <a:r>
              <a:rPr lang="en-IN" sz="2400" b="1" i="1" dirty="0"/>
              <a:t>simple to implement</a:t>
            </a:r>
            <a:r>
              <a:rPr lang="en-IN" sz="2400" dirty="0"/>
              <a:t>.</a:t>
            </a:r>
            <a:endParaRPr lang="en-US" sz="2400" dirty="0"/>
          </a:p>
          <a:p>
            <a:pPr lvl="0"/>
            <a:r>
              <a:rPr lang="en-IN" sz="2400" b="1" i="1" dirty="0"/>
              <a:t>No training </a:t>
            </a:r>
            <a:r>
              <a:rPr lang="en-IN" sz="2400" dirty="0"/>
              <a:t>is required before classification.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IN" sz="2400" b="1" i="1" dirty="0"/>
              <a:t>Disadvantages of K-NN Algorithm</a:t>
            </a:r>
            <a:endParaRPr lang="en-US" sz="2400" dirty="0"/>
          </a:p>
          <a:p>
            <a:pPr lvl="0"/>
            <a:r>
              <a:rPr lang="en-IN" sz="2400" dirty="0"/>
              <a:t>Can be </a:t>
            </a:r>
            <a:r>
              <a:rPr lang="en-IN" sz="2400" b="1" i="1" dirty="0"/>
              <a:t>cost-intensive</a:t>
            </a:r>
            <a:r>
              <a:rPr lang="en-IN" sz="2400" dirty="0"/>
              <a:t> when working with a large data set.</a:t>
            </a:r>
            <a:endParaRPr lang="en-US" sz="2400" dirty="0"/>
          </a:p>
          <a:p>
            <a:pPr lvl="0"/>
            <a:r>
              <a:rPr lang="en-IN" sz="2400" dirty="0"/>
              <a:t>A </a:t>
            </a:r>
            <a:r>
              <a:rPr lang="en-IN" sz="2400" b="1" i="1" dirty="0"/>
              <a:t>lot of memory </a:t>
            </a:r>
            <a:r>
              <a:rPr lang="en-IN" sz="2400" dirty="0"/>
              <a:t>is required for processing large data sets.</a:t>
            </a:r>
            <a:endParaRPr lang="en-US" sz="2400" dirty="0"/>
          </a:p>
          <a:p>
            <a:pPr lvl="0"/>
            <a:r>
              <a:rPr lang="en-IN" sz="2400" dirty="0"/>
              <a:t>Choosing the </a:t>
            </a:r>
            <a:r>
              <a:rPr lang="en-IN" sz="2400" b="1" i="1" dirty="0"/>
              <a:t>right value of K </a:t>
            </a:r>
            <a:r>
              <a:rPr lang="en-IN" sz="2400" dirty="0"/>
              <a:t>can be tricky.</a:t>
            </a:r>
            <a:endParaRPr lang="en-US" sz="2400" dirty="0"/>
          </a:p>
          <a:p>
            <a:pPr algn="just"/>
            <a:endParaRPr lang="en-US" sz="2400" dirty="0"/>
          </a:p>
          <a:p>
            <a:pPr algn="just">
              <a:buNone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7223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2400" dirty="0" smtClean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57166"/>
            <a:ext cx="7993063" cy="566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789</Words>
  <Application>Microsoft Office PowerPoint</Application>
  <PresentationFormat>On-screen Show (4:3)</PresentationFormat>
  <Paragraphs>117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Lazy Learners (or Learning from Your Neighbors)</vt:lpstr>
      <vt:lpstr>Slide 2</vt:lpstr>
      <vt:lpstr>k-Nearest-Neighbor (k-NN) Algorithm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Lazy Learners (or Learning from Your Neighbors)</dc:title>
  <dc:creator>Admin</dc:creator>
  <cp:lastModifiedBy>Admin</cp:lastModifiedBy>
  <cp:revision>49</cp:revision>
  <dcterms:created xsi:type="dcterms:W3CDTF">2024-01-02T04:37:34Z</dcterms:created>
  <dcterms:modified xsi:type="dcterms:W3CDTF">2024-01-02T05:24:01Z</dcterms:modified>
</cp:coreProperties>
</file>